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4"/>
  </p:notesMasterIdLst>
  <p:handoutMasterIdLst>
    <p:handoutMasterId r:id="rId15"/>
  </p:handoutMasterIdLst>
  <p:sldIdLst>
    <p:sldId id="343" r:id="rId2"/>
    <p:sldId id="560" r:id="rId3"/>
    <p:sldId id="562" r:id="rId4"/>
    <p:sldId id="563" r:id="rId5"/>
    <p:sldId id="564" r:id="rId6"/>
    <p:sldId id="548" r:id="rId7"/>
    <p:sldId id="549" r:id="rId8"/>
    <p:sldId id="557" r:id="rId9"/>
    <p:sldId id="552" r:id="rId10"/>
    <p:sldId id="536" r:id="rId11"/>
    <p:sldId id="561" r:id="rId12"/>
    <p:sldId id="42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79" d="100"/>
          <a:sy n="79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MOBILITY SITES ARE THESE </a:t>
            </a:r>
          </a:p>
        </p:txBody>
      </p:sp>
    </p:spTree>
    <p:extLst>
      <p:ext uri="{BB962C8B-B14F-4D97-AF65-F5344CB8AC3E}">
        <p14:creationId xmlns:p14="http://schemas.microsoft.com/office/powerpoint/2010/main" val="19283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266700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&amp; Features tested</a:t>
            </a: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In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dRESDEN,germany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R="0" algn="ctr" eaLnBrk="1" hangingPunct="1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         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56CB-EF97-889E-0B99-5A3AAC32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Band Details during Testing_N78+N28 for REL 17 </a:t>
            </a:r>
            <a:r>
              <a:rPr lang="en-IN" dirty="0" err="1"/>
              <a:t>SwUL</a:t>
            </a:r>
            <a:endParaRPr lang="en-IN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61DF22-ED23-6122-18A2-1F3F4FE1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650"/>
            <a:ext cx="9144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54306C-F2A7-4EA1-12DC-FFEF77FD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9050"/>
            <a:ext cx="9144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3FAF2D-6BFA-4047-8CE3-04020BC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IN" dirty="0"/>
              <a:t>Band Details during Testing_N78+N3 for REL 17 </a:t>
            </a:r>
            <a:r>
              <a:rPr lang="en-IN" dirty="0" err="1"/>
              <a:t>SwUL</a:t>
            </a:r>
            <a:br>
              <a:rPr lang="en-IN" dirty="0"/>
            </a:br>
            <a:endParaRPr lang="en-IN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ED0D25-5C41-2044-DD26-03AEE1F0EF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2156"/>
            <a:ext cx="8229600" cy="34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2777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BBD602-02CF-4F7C-87B7-EA654C70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18642"/>
              </p:ext>
            </p:extLst>
          </p:nvPr>
        </p:nvGraphicFramePr>
        <p:xfrm>
          <a:off x="152400" y="1752600"/>
          <a:ext cx="8858267" cy="3584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83">
                  <a:extLst>
                    <a:ext uri="{9D8B030D-6E8A-4147-A177-3AD203B41FA5}">
                      <a16:colId xmlns:a16="http://schemas.microsoft.com/office/drawing/2014/main" val="4151457855"/>
                    </a:ext>
                  </a:extLst>
                </a:gridCol>
                <a:gridCol w="845552">
                  <a:extLst>
                    <a:ext uri="{9D8B030D-6E8A-4147-A177-3AD203B41FA5}">
                      <a16:colId xmlns:a16="http://schemas.microsoft.com/office/drawing/2014/main" val="2850455837"/>
                    </a:ext>
                  </a:extLst>
                </a:gridCol>
                <a:gridCol w="960856">
                  <a:extLst>
                    <a:ext uri="{9D8B030D-6E8A-4147-A177-3AD203B41FA5}">
                      <a16:colId xmlns:a16="http://schemas.microsoft.com/office/drawing/2014/main" val="248799732"/>
                    </a:ext>
                  </a:extLst>
                </a:gridCol>
                <a:gridCol w="3190040">
                  <a:extLst>
                    <a:ext uri="{9D8B030D-6E8A-4147-A177-3AD203B41FA5}">
                      <a16:colId xmlns:a16="http://schemas.microsoft.com/office/drawing/2014/main" val="1582084899"/>
                    </a:ext>
                  </a:extLst>
                </a:gridCol>
                <a:gridCol w="3074736">
                  <a:extLst>
                    <a:ext uri="{9D8B030D-6E8A-4147-A177-3AD203B41FA5}">
                      <a16:colId xmlns:a16="http://schemas.microsoft.com/office/drawing/2014/main" val="1188880249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S. No.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Operator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Bands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Features by Network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48965995"/>
                  </a:ext>
                </a:extLst>
              </a:tr>
              <a:tr h="2060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2000" u="none" strike="noStrike">
                          <a:effectLst/>
                          <a:highlight>
                            <a:srgbClr val="2DA2BF"/>
                          </a:highlight>
                        </a:rPr>
                        <a:t>1</a:t>
                      </a:r>
                      <a:endParaRPr lang="en-DE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Major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N78,N28,N3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VoWiFi/VoLTE/4G/2G/5G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8778912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4C574D8-4138-D254-C5F5-C62092FC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4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726795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66FA0A8-BDDC-6B2E-1BE7-D02BAB3F5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285965"/>
              </p:ext>
            </p:extLst>
          </p:nvPr>
        </p:nvGraphicFramePr>
        <p:xfrm>
          <a:off x="152401" y="2057400"/>
          <a:ext cx="8458200" cy="327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536">
                  <a:extLst>
                    <a:ext uri="{9D8B030D-6E8A-4147-A177-3AD203B41FA5}">
                      <a16:colId xmlns:a16="http://schemas.microsoft.com/office/drawing/2014/main" val="4151457855"/>
                    </a:ext>
                  </a:extLst>
                </a:gridCol>
                <a:gridCol w="807364">
                  <a:extLst>
                    <a:ext uri="{9D8B030D-6E8A-4147-A177-3AD203B41FA5}">
                      <a16:colId xmlns:a16="http://schemas.microsoft.com/office/drawing/2014/main" val="2850455837"/>
                    </a:ext>
                  </a:extLst>
                </a:gridCol>
                <a:gridCol w="917461">
                  <a:extLst>
                    <a:ext uri="{9D8B030D-6E8A-4147-A177-3AD203B41FA5}">
                      <a16:colId xmlns:a16="http://schemas.microsoft.com/office/drawing/2014/main" val="248799732"/>
                    </a:ext>
                  </a:extLst>
                </a:gridCol>
                <a:gridCol w="3045968">
                  <a:extLst>
                    <a:ext uri="{9D8B030D-6E8A-4147-A177-3AD203B41FA5}">
                      <a16:colId xmlns:a16="http://schemas.microsoft.com/office/drawing/2014/main" val="1582084899"/>
                    </a:ext>
                  </a:extLst>
                </a:gridCol>
                <a:gridCol w="2935871">
                  <a:extLst>
                    <a:ext uri="{9D8B030D-6E8A-4147-A177-3AD203B41FA5}">
                      <a16:colId xmlns:a16="http://schemas.microsoft.com/office/drawing/2014/main" val="1188880249"/>
                    </a:ext>
                  </a:extLst>
                </a:gridCol>
              </a:tblGrid>
              <a:tr h="1394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S. No.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Operator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  <a:highlight>
                            <a:srgbClr val="2DA2BF"/>
                          </a:highlight>
                        </a:rPr>
                        <a:t>Supported Bands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Features by Network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48965995"/>
                  </a:ext>
                </a:extLst>
              </a:tr>
              <a:tr h="1885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2000" u="none" strike="noStrike">
                          <a:effectLst/>
                          <a:highlight>
                            <a:srgbClr val="2DA2BF"/>
                          </a:highlight>
                        </a:rPr>
                        <a:t>1</a:t>
                      </a:r>
                      <a:endParaRPr lang="en-DE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Major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TMO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N78,N28,N1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VoWiFi/VoLTE/4G/2G/5G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8778912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C77B79-B860-C666-453C-A8CC3941E218}"/>
              </a:ext>
            </a:extLst>
          </p:cNvPr>
          <p:cNvSpPr txBox="1"/>
          <p:nvPr/>
        </p:nvSpPr>
        <p:spPr>
          <a:xfrm>
            <a:off x="914400" y="1219200"/>
            <a:ext cx="5941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519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59780D-E6EA-65A1-AF2B-A9096157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858001" cy="34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E5D18-2B95-18F8-F464-8A7CDA8CA7D7}"/>
              </a:ext>
            </a:extLst>
          </p:cNvPr>
          <p:cNvSpPr txBox="1"/>
          <p:nvPr/>
        </p:nvSpPr>
        <p:spPr>
          <a:xfrm>
            <a:off x="1371600" y="990600"/>
            <a:ext cx="5483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 Near cell location with features available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017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BD59D6-B719-C8B6-4881-305FD62CE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17852"/>
            <a:ext cx="6553201" cy="38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30C0EC-CE3C-B821-2BC9-C94B5AEE5238}"/>
              </a:ext>
            </a:extLst>
          </p:cNvPr>
          <p:cNvSpPr txBox="1"/>
          <p:nvPr/>
        </p:nvSpPr>
        <p:spPr>
          <a:xfrm>
            <a:off x="914400" y="1029583"/>
            <a:ext cx="5941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 Near cell location with features available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4992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D0559-50A6-2D94-CD5E-495B1272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2"/>
          </a:xfrm>
        </p:spPr>
        <p:txBody>
          <a:bodyPr/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Performance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test cases related to data and </a:t>
            </a:r>
            <a:r>
              <a:rPr lang="en-US" sz="20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data+Call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VDF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OPERATOR for N78_N28_N3 – SA 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testing Area is Dresden-</a:t>
            </a:r>
            <a:r>
              <a:rPr lang="en-US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Winterbergstrasse</a:t>
            </a:r>
            <a:r>
              <a:rPr lang="de-DE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Germany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where the Main  antenna has been installed.</a:t>
            </a:r>
            <a:endParaRPr lang="en-IN" sz="20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Infra-Vendor used is  Huawei 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Maximum speed attained was 14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00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/210 in RSRP&lt; -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56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11985" algn="l"/>
              </a:tabLst>
            </a:pPr>
            <a:endParaRPr lang="en-US" sz="2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DF9AA-4AE4-02CA-C880-8ECBC526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 FEATURES TESTED - Vodafone OPERATOR</a:t>
            </a:r>
          </a:p>
        </p:txBody>
      </p:sp>
    </p:spTree>
    <p:extLst>
      <p:ext uri="{BB962C8B-B14F-4D97-AF65-F5344CB8AC3E}">
        <p14:creationId xmlns:p14="http://schemas.microsoft.com/office/powerpoint/2010/main" val="224361936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AA5CC-62F3-4E0A-8FC0-D96B61AB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016500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1153D-7915-1C09-3C05-B536E6DE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 Near cell location with features available 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E1704-85AF-30A4-8E6E-0AEC12A03878}"/>
              </a:ext>
            </a:extLst>
          </p:cNvPr>
          <p:cNvSpPr txBox="1"/>
          <p:nvPr/>
        </p:nvSpPr>
        <p:spPr>
          <a:xfrm>
            <a:off x="2971800" y="5683934"/>
            <a:ext cx="457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Winterbergstrasse Dreden, Germany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B0BD5-B3A5-78CD-993E-9A51C15A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71" y="1250614"/>
            <a:ext cx="8383929" cy="42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795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7AA1ED5-A3A8-7233-1E00-8549B6E26D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259335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24EEEA4-7978-5A20-E72B-E8277382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8" y="639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of PCI with supported Bands-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5ABA9-8E94-339F-0C4A-F8403C12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8" y="1782763"/>
            <a:ext cx="8306262" cy="23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2515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2B136-EABD-4BAF-D867-B7DAACBD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band combination present at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N78+N28+N3 – SA COMBINATION.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tested Performance Bidirectional,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DL,UL,Ping,Speedtest,Vonr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call during Data related test cases.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tested SM8850 and our main focus was on Rel 17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SwuL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DC96C-8449-4D18-FAEC-D3F7D6B1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16" y="3381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Testing Details – VDF Operator </a:t>
            </a:r>
          </a:p>
        </p:txBody>
      </p:sp>
    </p:spTree>
    <p:extLst>
      <p:ext uri="{BB962C8B-B14F-4D97-AF65-F5344CB8AC3E}">
        <p14:creationId xmlns:p14="http://schemas.microsoft.com/office/powerpoint/2010/main" val="2957464216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1571</TotalTime>
  <Words>278</Words>
  <Application>Microsoft Office PowerPoint</Application>
  <PresentationFormat>On-screen Show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Details:</vt:lpstr>
      <vt:lpstr>PowerPoint Presentation</vt:lpstr>
      <vt:lpstr>PowerPoint Presentation</vt:lpstr>
      <vt:lpstr>PowerPoint Presentation</vt:lpstr>
      <vt:lpstr>IMPORTANT FEATURES TESTED - Vodafone OPERATOR</vt:lpstr>
      <vt:lpstr>SA Near cell location with features available - </vt:lpstr>
      <vt:lpstr>Information of PCI with supported Bands- </vt:lpstr>
      <vt:lpstr> Testing Details – VDF Operator </vt:lpstr>
      <vt:lpstr>PowerPoint Presentation</vt:lpstr>
      <vt:lpstr>Band Details during Testing_N78+N3 for REL 17 SwUL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Adinath  Kadam</cp:lastModifiedBy>
  <cp:revision>924</cp:revision>
  <dcterms:created xsi:type="dcterms:W3CDTF">2007-12-16T16:40:02Z</dcterms:created>
  <dcterms:modified xsi:type="dcterms:W3CDTF">2026-02-16T12:02:26Z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