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5"/>
  </p:notesMasterIdLst>
  <p:handoutMasterIdLst>
    <p:handoutMasterId r:id="rId26"/>
  </p:handoutMasterIdLst>
  <p:sldIdLst>
    <p:sldId id="343" r:id="rId2"/>
    <p:sldId id="456" r:id="rId3"/>
    <p:sldId id="543" r:id="rId4"/>
    <p:sldId id="547" r:id="rId5"/>
    <p:sldId id="488" r:id="rId6"/>
    <p:sldId id="548" r:id="rId7"/>
    <p:sldId id="549" r:id="rId8"/>
    <p:sldId id="550" r:id="rId9"/>
    <p:sldId id="551" r:id="rId10"/>
    <p:sldId id="552" r:id="rId11"/>
    <p:sldId id="553" r:id="rId12"/>
    <p:sldId id="554" r:id="rId13"/>
    <p:sldId id="555" r:id="rId14"/>
    <p:sldId id="556" r:id="rId15"/>
    <p:sldId id="557" r:id="rId16"/>
    <p:sldId id="558" r:id="rId17"/>
    <p:sldId id="559" r:id="rId18"/>
    <p:sldId id="560" r:id="rId19"/>
    <p:sldId id="561" r:id="rId20"/>
    <p:sldId id="562" r:id="rId21"/>
    <p:sldId id="563" r:id="rId22"/>
    <p:sldId id="564" r:id="rId23"/>
    <p:sldId id="423" r:id="rId2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533" autoAdjust="0"/>
  </p:normalViewPr>
  <p:slideViewPr>
    <p:cSldViewPr>
      <p:cViewPr>
        <p:scale>
          <a:sx n="117" d="100"/>
          <a:sy n="117" d="100"/>
        </p:scale>
        <p:origin x="-1494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21-Oct-23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21-Oct-23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017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017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017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017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017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017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017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01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  <a:t/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25DDB00-A1A3-A3F4-C5E9-7155C67005E1}"/>
              </a:ext>
            </a:extLst>
          </p:cNvPr>
          <p:cNvSpPr txBox="1"/>
          <p:nvPr/>
        </p:nvSpPr>
        <p:spPr>
          <a:xfrm>
            <a:off x="-7018" y="757535"/>
            <a:ext cx="55315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NSA </a:t>
            </a:r>
            <a:r>
              <a:rPr lang="en-IN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LTE </a:t>
            </a:r>
            <a:r>
              <a:rPr lang="en-IN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Handover - </a:t>
            </a:r>
            <a:r>
              <a:rPr lang="en-IN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Maxis</a:t>
            </a:r>
            <a:endParaRPr lang="en-IN" sz="2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DB06BC1-98AD-A04D-4AF5-FA7AA2B1624C}"/>
              </a:ext>
            </a:extLst>
          </p:cNvPr>
          <p:cNvSpPr txBox="1"/>
          <p:nvPr/>
        </p:nvSpPr>
        <p:spPr>
          <a:xfrm>
            <a:off x="152400" y="1219200"/>
            <a:ext cx="533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</a:t>
            </a:r>
            <a:r>
              <a:rPr lang="en-IN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/Long </a:t>
            </a:r>
            <a:r>
              <a:rPr lang="en-IN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2.992447, </a:t>
            </a:r>
            <a:r>
              <a:rPr lang="en-IN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101.574868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Specification – NSA Band Release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7713574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575801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78C60E-47AA-7582-EBF2-B11D4E7930FC}"/>
              </a:ext>
            </a:extLst>
          </p:cNvPr>
          <p:cNvSpPr txBox="1"/>
          <p:nvPr/>
        </p:nvSpPr>
        <p:spPr>
          <a:xfrm>
            <a:off x="0" y="436535"/>
            <a:ext cx="4533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Lte</a:t>
            </a:r>
            <a:r>
              <a:rPr lang="en-IN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NSA Handover - </a:t>
            </a:r>
            <a:r>
              <a:rPr lang="en-IN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Maxis</a:t>
            </a:r>
            <a:endParaRPr lang="en-IN" sz="2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5D08E12-B82C-6EC9-B8A2-CD65DC0A3C7D}"/>
              </a:ext>
            </a:extLst>
          </p:cNvPr>
          <p:cNvSpPr txBox="1"/>
          <p:nvPr/>
        </p:nvSpPr>
        <p:spPr>
          <a:xfrm>
            <a:off x="76201" y="937803"/>
            <a:ext cx="55004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</a:t>
            </a:r>
            <a:r>
              <a:rPr lang="en-IN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Long (2.991081, 101.570210)</a:t>
            </a:r>
            <a:endParaRPr lang="en-IN" sz="20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Specification - 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NSA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 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</a:t>
            </a:r>
            <a:endParaRPr lang="en-IN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53" y="1905000"/>
            <a:ext cx="713651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492749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B17087-9966-BDB7-5F52-C974C4A1D099}"/>
              </a:ext>
            </a:extLst>
          </p:cNvPr>
          <p:cNvSpPr txBox="1"/>
          <p:nvPr/>
        </p:nvSpPr>
        <p:spPr>
          <a:xfrm>
            <a:off x="3517" y="605135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5G Near </a:t>
            </a:r>
            <a:r>
              <a:rPr lang="en-IN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- </a:t>
            </a:r>
            <a:r>
              <a:rPr lang="en-IN" sz="2400" b="1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Umobile</a:t>
            </a:r>
            <a:endParaRPr lang="en-IN" sz="2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BED6F5-C6DF-6403-781E-46564BC1BA29}"/>
              </a:ext>
            </a:extLst>
          </p:cNvPr>
          <p:cNvSpPr txBox="1"/>
          <p:nvPr/>
        </p:nvSpPr>
        <p:spPr>
          <a:xfrm>
            <a:off x="0" y="1066800"/>
            <a:ext cx="87835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 err="1" smtClean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</a:t>
            </a:r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000" dirty="0" smtClean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 (</a:t>
            </a:r>
            <a:r>
              <a:rPr lang="en-IN" sz="2000" dirty="0" smtClean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2.9867997,101.57565</a:t>
            </a:r>
            <a:r>
              <a:rPr lang="en-IN" sz="2000" dirty="0" smtClean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IN" sz="2000" dirty="0">
              <a:solidFill>
                <a:srgbClr val="2021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Specification -  Near field criteria (Good signal strength and signal quality)</a:t>
            </a:r>
            <a:endParaRPr lang="en-IN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45" y="2082463"/>
            <a:ext cx="656665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082463"/>
            <a:ext cx="184934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47925"/>
      </p:ext>
    </p:extLst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25DDB00-A1A3-A3F4-C5E9-7155C67005E1}"/>
              </a:ext>
            </a:extLst>
          </p:cNvPr>
          <p:cNvSpPr txBox="1"/>
          <p:nvPr/>
        </p:nvSpPr>
        <p:spPr>
          <a:xfrm>
            <a:off x="-7018" y="757535"/>
            <a:ext cx="55315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NSA </a:t>
            </a:r>
            <a:r>
              <a:rPr lang="en-IN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LTE </a:t>
            </a:r>
            <a:r>
              <a:rPr lang="en-IN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Handover - </a:t>
            </a:r>
            <a:r>
              <a:rPr lang="en-IN" sz="2400" b="1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Umobile</a:t>
            </a:r>
            <a:endParaRPr lang="en-IN" sz="2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DB06BC1-98AD-A04D-4AF5-FA7AA2B1624C}"/>
              </a:ext>
            </a:extLst>
          </p:cNvPr>
          <p:cNvSpPr txBox="1"/>
          <p:nvPr/>
        </p:nvSpPr>
        <p:spPr>
          <a:xfrm>
            <a:off x="152400" y="1219200"/>
            <a:ext cx="533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</a:t>
            </a:r>
            <a:r>
              <a:rPr lang="en-IN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Long (2.991847, 101.574600)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Specification – NSA Band Release</a:t>
            </a:r>
            <a:b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701310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575801"/>
      </p:ext>
    </p:extLst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084BFF3-EE12-41B4-8648-2C941B07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0ABCB621-EB69-44F8-8187-47FA8AE88EE6}" type="datetime1">
              <a:rPr lang="en-GB" smtClean="0"/>
              <a:pPr/>
              <a:t>21/10/2023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349C8B6-2A8C-4FF9-90DB-D48BBDD7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dirty="0">
                <a:solidFill>
                  <a:srgbClr val="2DA2BF">
                    <a:tint val="20000"/>
                  </a:srgbClr>
                </a:solidFill>
              </a:rPr>
              <a:t>Confidential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7DEF0F9-1950-4C37-88FD-874D8567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BDEAC991-40F7-46D0-AD9A-EC2BE2330C2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78C60E-47AA-7582-EBF2-B11D4E7930FC}"/>
              </a:ext>
            </a:extLst>
          </p:cNvPr>
          <p:cNvSpPr txBox="1"/>
          <p:nvPr/>
        </p:nvSpPr>
        <p:spPr>
          <a:xfrm>
            <a:off x="0" y="436535"/>
            <a:ext cx="4533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Lte</a:t>
            </a:r>
            <a:r>
              <a:rPr lang="en-IN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NSA Handover - </a:t>
            </a:r>
            <a:r>
              <a:rPr lang="en-IN" sz="2400" b="1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Umobile</a:t>
            </a:r>
            <a:endParaRPr lang="en-IN" sz="2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5D08E12-B82C-6EC9-B8A2-CD65DC0A3C7D}"/>
              </a:ext>
            </a:extLst>
          </p:cNvPr>
          <p:cNvSpPr txBox="1"/>
          <p:nvPr/>
        </p:nvSpPr>
        <p:spPr>
          <a:xfrm>
            <a:off x="76201" y="937803"/>
            <a:ext cx="55004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</a:t>
            </a:r>
            <a:r>
              <a:rPr lang="en-IN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Long (2.996642, 101.575978)</a:t>
            </a:r>
            <a:endParaRPr lang="en-IN" sz="20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Specification - 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NSA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 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</a:t>
            </a:r>
            <a:endParaRPr lang="en-IN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007" y="1905000"/>
            <a:ext cx="637461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492749"/>
      </p:ext>
    </p:extLst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B17087-9966-BDB7-5F52-C974C4A1D099}"/>
              </a:ext>
            </a:extLst>
          </p:cNvPr>
          <p:cNvSpPr txBox="1"/>
          <p:nvPr/>
        </p:nvSpPr>
        <p:spPr>
          <a:xfrm>
            <a:off x="3517" y="605135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5G Near </a:t>
            </a:r>
            <a:r>
              <a:rPr lang="en-IN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- </a:t>
            </a:r>
            <a:r>
              <a:rPr lang="en-IN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Unifi</a:t>
            </a:r>
            <a:endParaRPr lang="en-IN" sz="2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BED6F5-C6DF-6403-781E-46564BC1BA29}"/>
              </a:ext>
            </a:extLst>
          </p:cNvPr>
          <p:cNvSpPr txBox="1"/>
          <p:nvPr/>
        </p:nvSpPr>
        <p:spPr>
          <a:xfrm>
            <a:off x="0" y="1066800"/>
            <a:ext cx="87835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 err="1" smtClean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</a:t>
            </a:r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000" dirty="0" smtClean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 (</a:t>
            </a:r>
            <a:r>
              <a:rPr lang="en-IN" sz="2000" dirty="0" smtClean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2.9867222,101.57567)</a:t>
            </a:r>
            <a:endParaRPr lang="en-IN" sz="2000" dirty="0">
              <a:solidFill>
                <a:srgbClr val="2021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Specification -  Near field criteria (Good signal strength and signal quality)</a:t>
            </a:r>
            <a:endParaRPr lang="en-IN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45" y="2082463"/>
            <a:ext cx="656665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082463"/>
            <a:ext cx="184934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47925"/>
      </p:ext>
    </p:extLst>
  </p:cSld>
  <p:clrMapOvr>
    <a:masterClrMapping/>
  </p:clrMapOvr>
  <p:transition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25DDB00-A1A3-A3F4-C5E9-7155C67005E1}"/>
              </a:ext>
            </a:extLst>
          </p:cNvPr>
          <p:cNvSpPr txBox="1"/>
          <p:nvPr/>
        </p:nvSpPr>
        <p:spPr>
          <a:xfrm>
            <a:off x="-7018" y="757535"/>
            <a:ext cx="55315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NSA </a:t>
            </a:r>
            <a:r>
              <a:rPr lang="en-IN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LTE </a:t>
            </a:r>
            <a:r>
              <a:rPr lang="en-IN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Handover - </a:t>
            </a:r>
            <a:r>
              <a:rPr lang="en-IN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Unifi</a:t>
            </a:r>
            <a:endParaRPr lang="en-IN" sz="2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DB06BC1-98AD-A04D-4AF5-FA7AA2B1624C}"/>
              </a:ext>
            </a:extLst>
          </p:cNvPr>
          <p:cNvSpPr txBox="1"/>
          <p:nvPr/>
        </p:nvSpPr>
        <p:spPr>
          <a:xfrm>
            <a:off x="152400" y="1219200"/>
            <a:ext cx="533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</a:t>
            </a:r>
            <a:r>
              <a:rPr lang="en-IN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/Long </a:t>
            </a:r>
            <a:r>
              <a:rPr lang="en-IN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2.992447, </a:t>
            </a:r>
            <a:r>
              <a:rPr lang="en-IN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101.574868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Specification – NSA Band Release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7713574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575801"/>
      </p:ext>
    </p:extLst>
  </p:cSld>
  <p:clrMapOvr>
    <a:masterClrMapping/>
  </p:clrMapOvr>
  <p:transition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78C60E-47AA-7582-EBF2-B11D4E7930FC}"/>
              </a:ext>
            </a:extLst>
          </p:cNvPr>
          <p:cNvSpPr txBox="1"/>
          <p:nvPr/>
        </p:nvSpPr>
        <p:spPr>
          <a:xfrm>
            <a:off x="0" y="436535"/>
            <a:ext cx="4533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Lte</a:t>
            </a:r>
            <a:r>
              <a:rPr lang="en-IN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NSA Handover - </a:t>
            </a:r>
            <a:r>
              <a:rPr lang="en-IN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Unifi</a:t>
            </a:r>
            <a:endParaRPr lang="en-IN" sz="2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5D08E12-B82C-6EC9-B8A2-CD65DC0A3C7D}"/>
              </a:ext>
            </a:extLst>
          </p:cNvPr>
          <p:cNvSpPr txBox="1"/>
          <p:nvPr/>
        </p:nvSpPr>
        <p:spPr>
          <a:xfrm>
            <a:off x="76201" y="937803"/>
            <a:ext cx="55004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</a:t>
            </a:r>
            <a:r>
              <a:rPr lang="en-IN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Long (2.991081, 101.570210)</a:t>
            </a:r>
          </a:p>
          <a:p>
            <a:r>
              <a:rPr lang="en-IN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Specification -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NSA Band Addition</a:t>
            </a:r>
            <a:endParaRPr lang="en-IN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53" y="1905000"/>
            <a:ext cx="713651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492749"/>
      </p:ext>
    </p:extLst>
  </p:cSld>
  <p:clrMapOvr>
    <a:masterClrMapping/>
  </p:clrMapOvr>
  <p:transition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B17087-9966-BDB7-5F52-C974C4A1D099}"/>
              </a:ext>
            </a:extLst>
          </p:cNvPr>
          <p:cNvSpPr txBox="1"/>
          <p:nvPr/>
        </p:nvSpPr>
        <p:spPr>
          <a:xfrm>
            <a:off x="3517" y="605135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5G Near </a:t>
            </a:r>
            <a:r>
              <a:rPr lang="en-IN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- </a:t>
            </a:r>
            <a:r>
              <a:rPr lang="en-IN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IN" sz="2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BED6F5-C6DF-6403-781E-46564BC1BA29}"/>
              </a:ext>
            </a:extLst>
          </p:cNvPr>
          <p:cNvSpPr txBox="1"/>
          <p:nvPr/>
        </p:nvSpPr>
        <p:spPr>
          <a:xfrm>
            <a:off x="0" y="1066800"/>
            <a:ext cx="87835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 err="1" smtClean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</a:t>
            </a:r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000" dirty="0" smtClean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 (</a:t>
            </a:r>
            <a:r>
              <a:rPr lang="en-IN" sz="2000" dirty="0" smtClean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2.9867920,101.57564)</a:t>
            </a:r>
            <a:endParaRPr lang="en-IN" sz="2000" dirty="0">
              <a:solidFill>
                <a:srgbClr val="2021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Specification -  Near field criteria (Good signal strength and signal quality)</a:t>
            </a:r>
            <a:endParaRPr lang="en-IN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45" y="2082463"/>
            <a:ext cx="656665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082463"/>
            <a:ext cx="184934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47925"/>
      </p:ext>
    </p:extLst>
  </p:cSld>
  <p:clrMapOvr>
    <a:masterClrMapping/>
  </p:clrMapOvr>
  <p:transition>
    <p:whee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25DDB00-A1A3-A3F4-C5E9-7155C67005E1}"/>
              </a:ext>
            </a:extLst>
          </p:cNvPr>
          <p:cNvSpPr txBox="1"/>
          <p:nvPr/>
        </p:nvSpPr>
        <p:spPr>
          <a:xfrm>
            <a:off x="-7018" y="757535"/>
            <a:ext cx="55315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NSA </a:t>
            </a:r>
            <a:r>
              <a:rPr lang="en-IN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LTE </a:t>
            </a:r>
            <a:r>
              <a:rPr lang="en-IN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Handover - </a:t>
            </a:r>
            <a:r>
              <a:rPr lang="en-IN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IN" sz="2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DB06BC1-98AD-A04D-4AF5-FA7AA2B1624C}"/>
              </a:ext>
            </a:extLst>
          </p:cNvPr>
          <p:cNvSpPr txBox="1"/>
          <p:nvPr/>
        </p:nvSpPr>
        <p:spPr>
          <a:xfrm>
            <a:off x="152400" y="1219200"/>
            <a:ext cx="533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</a:t>
            </a:r>
            <a:r>
              <a:rPr lang="en-IN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Long (2.991847, 101.574600)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Specification – NSA Band Release</a:t>
            </a:r>
            <a:b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701310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575801"/>
      </p:ext>
    </p:extLst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Kuala Lumpur/Malaysia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F43D3955-9BEA-448C-3F27-AB96FBB4A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55150"/>
            <a:ext cx="8458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Operator Details: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 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678657"/>
              </p:ext>
            </p:extLst>
          </p:nvPr>
        </p:nvGraphicFramePr>
        <p:xfrm>
          <a:off x="304798" y="1874840"/>
          <a:ext cx="8610602" cy="3382960"/>
        </p:xfrm>
        <a:graphic>
          <a:graphicData uri="http://schemas.openxmlformats.org/drawingml/2006/table">
            <a:tbl>
              <a:tblPr firstRow="1" firstCol="1" bandRow="1"/>
              <a:tblGrid>
                <a:gridCol w="1452801"/>
                <a:gridCol w="1543599"/>
                <a:gridCol w="1271197"/>
                <a:gridCol w="2971405"/>
                <a:gridCol w="1371600"/>
              </a:tblGrid>
              <a:tr h="1786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Operator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03" marR="34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2G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03" marR="34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3G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03" marR="34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4G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03" marR="34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5G NSA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5373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Celcom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03" marR="34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E-GSM (900), DCS (1800)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03" marR="34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 Support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03" marR="34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Times New Roman"/>
                        </a:rPr>
                        <a:t>B1 (2100 MHz), B3 (1800 MHz),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Times New Roman"/>
                        </a:rPr>
                        <a:t>B7 (2600 MHz), B8(900 MHz)</a:t>
                      </a:r>
                    </a:p>
                  </a:txBody>
                  <a:tcPr marL="34803" marR="34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Times New Roman"/>
                        </a:rPr>
                        <a:t>N78 (700 MHz) </a:t>
                      </a: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Times New Roman"/>
                        </a:rPr>
                        <a:t>+ B7 (2600MHz)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Digi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03" marR="34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E-GSM (900), DCS (1800)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03" marR="34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 Support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03" marR="34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Times New Roman"/>
                        </a:rPr>
                        <a:t>B1 (2100 MHz), B3 (1800 MHz),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Times New Roman"/>
                        </a:rPr>
                        <a:t>B7 (2600 MHz), B8(900 MHz)</a:t>
                      </a: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03" marR="34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Times New Roman"/>
                        </a:rPr>
                        <a:t>N78 (700 MHz) </a:t>
                      </a: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Times New Roman"/>
                        </a:rPr>
                        <a:t>+ B7 (2600MHz)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Maxis</a:t>
                      </a:r>
                    </a:p>
                  </a:txBody>
                  <a:tcPr marL="34803" marR="34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E-GSM (900), DCS (1800)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03" marR="34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 Support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03" marR="34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Times New Roman"/>
                        </a:rPr>
                        <a:t>B1 (2100 MHz), B3 (1800 MHz),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Times New Roman"/>
                        </a:rPr>
                        <a:t>B7 (2600 MHz), B8(900 MHz)</a:t>
                      </a: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03" marR="34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Times New Roman"/>
                        </a:rPr>
                        <a:t>N78 (700 MHz) </a:t>
                      </a: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Times New Roman"/>
                        </a:rPr>
                        <a:t>+ B7 (2600MHz)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Umobile</a:t>
                      </a:r>
                    </a:p>
                  </a:txBody>
                  <a:tcPr marL="34803" marR="34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E-GSM (900), DCS (1800)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03" marR="34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 Support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03" marR="34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Times New Roman"/>
                        </a:rPr>
                        <a:t>B1 (2100 MHz), B3 (1800 MHz),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Times New Roman"/>
                        </a:rPr>
                        <a:t>B7 (2600 MHz), B8(900 MHz)</a:t>
                      </a: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03" marR="34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Times New Roman"/>
                        </a:rPr>
                        <a:t>N78 (700 MHz) </a:t>
                      </a: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Times New Roman"/>
                        </a:rPr>
                        <a:t>+ B7 (2600MHz)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Unifi</a:t>
                      </a:r>
                    </a:p>
                  </a:txBody>
                  <a:tcPr marL="34803" marR="34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E-GSM (900), DCS (1800)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03" marR="34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 Support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03" marR="34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B5 (850 MHz), B38 (2600 MHz), B40 (2300 MHz)</a:t>
                      </a:r>
                    </a:p>
                  </a:txBody>
                  <a:tcPr marL="34803" marR="34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Times New Roman"/>
                        </a:rPr>
                        <a:t>N78 (700 MHz) </a:t>
                      </a: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Times New Roman"/>
                        </a:rPr>
                        <a:t>+ B38 (2600MHz)</a:t>
                      </a:r>
                      <a:endParaRPr lang="en-US" sz="11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Times New Roman"/>
                        </a:rPr>
                        <a:t>N78 (700 MHz) </a:t>
                      </a: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Times New Roman"/>
                        </a:rPr>
                        <a:t>+ B40 (2300MHz)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YTL</a:t>
                      </a:r>
                    </a:p>
                  </a:txBody>
                  <a:tcPr marL="34803" marR="34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 Support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03" marR="34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 Support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803" marR="34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B20(800MHz), B28 (700 MHz). B40 (2300 MHz)</a:t>
                      </a:r>
                    </a:p>
                  </a:txBody>
                  <a:tcPr marL="34803" marR="34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Times New Roman"/>
                        </a:rPr>
                        <a:t>N78 (700 MHz) </a:t>
                      </a: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Times New Roman"/>
                        </a:rPr>
                        <a:t>+ B40 (2300MHz)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168081"/>
      </p:ext>
    </p:extLst>
  </p:cSld>
  <p:clrMapOvr>
    <a:masterClrMapping/>
  </p:clrMapOvr>
  <p:transition>
    <p:whee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084BFF3-EE12-41B4-8648-2C941B07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0ABCB621-EB69-44F8-8187-47FA8AE88EE6}" type="datetime1">
              <a:rPr lang="en-GB" smtClean="0"/>
              <a:pPr/>
              <a:t>21/10/2023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349C8B6-2A8C-4FF9-90DB-D48BBDD7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dirty="0">
                <a:solidFill>
                  <a:srgbClr val="2DA2BF">
                    <a:tint val="20000"/>
                  </a:srgbClr>
                </a:solidFill>
              </a:rPr>
              <a:t>Confidential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7DEF0F9-1950-4C37-88FD-874D8567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BDEAC991-40F7-46D0-AD9A-EC2BE2330C2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78C60E-47AA-7582-EBF2-B11D4E7930FC}"/>
              </a:ext>
            </a:extLst>
          </p:cNvPr>
          <p:cNvSpPr txBox="1"/>
          <p:nvPr/>
        </p:nvSpPr>
        <p:spPr>
          <a:xfrm>
            <a:off x="0" y="436535"/>
            <a:ext cx="4533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Lte</a:t>
            </a:r>
            <a:r>
              <a:rPr lang="en-IN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NSA Handover - </a:t>
            </a:r>
            <a:r>
              <a:rPr lang="en-IN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IN" sz="2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5D08E12-B82C-6EC9-B8A2-CD65DC0A3C7D}"/>
              </a:ext>
            </a:extLst>
          </p:cNvPr>
          <p:cNvSpPr txBox="1"/>
          <p:nvPr/>
        </p:nvSpPr>
        <p:spPr>
          <a:xfrm>
            <a:off x="76201" y="937803"/>
            <a:ext cx="55004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</a:t>
            </a:r>
            <a:r>
              <a:rPr lang="en-IN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Long (2.994831, 101.579262)</a:t>
            </a:r>
            <a:endParaRPr lang="en-IN" sz="20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Specification - 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NSA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 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</a:t>
            </a:r>
            <a:endParaRPr lang="en-IN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62173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492749"/>
      </p:ext>
    </p:extLst>
  </p:cSld>
  <p:clrMapOvr>
    <a:masterClrMapping/>
  </p:clrMapOvr>
  <p:transition>
    <p:whee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78C60E-47AA-7582-EBF2-B11D4E7930FC}"/>
              </a:ext>
            </a:extLst>
          </p:cNvPr>
          <p:cNvSpPr txBox="1"/>
          <p:nvPr/>
        </p:nvSpPr>
        <p:spPr>
          <a:xfrm>
            <a:off x="0" y="436535"/>
            <a:ext cx="7162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SRVCC (</a:t>
            </a:r>
            <a:r>
              <a:rPr lang="en-IN" sz="2400" b="1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Celcom</a:t>
            </a:r>
            <a:r>
              <a:rPr lang="en-IN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N" sz="2400" b="1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</a:t>
            </a:r>
            <a:r>
              <a:rPr lang="en-IN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Maxis, </a:t>
            </a:r>
            <a:r>
              <a:rPr lang="en-IN" sz="2400" b="1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Umobile</a:t>
            </a:r>
            <a:r>
              <a:rPr lang="en-IN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Unifi)</a:t>
            </a:r>
            <a:endParaRPr lang="en-IN" sz="2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5D08E12-B82C-6EC9-B8A2-CD65DC0A3C7D}"/>
              </a:ext>
            </a:extLst>
          </p:cNvPr>
          <p:cNvSpPr txBox="1"/>
          <p:nvPr/>
        </p:nvSpPr>
        <p:spPr>
          <a:xfrm>
            <a:off x="76200" y="813137"/>
            <a:ext cx="55004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</a:t>
            </a:r>
            <a:r>
              <a:rPr lang="en-IN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Long </a:t>
            </a:r>
            <a:r>
              <a:rPr lang="en-IN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2.944297, 101.591079</a:t>
            </a:r>
            <a:r>
              <a:rPr lang="en-IN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IN" sz="20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Location - Parking area, fire exit, staircase area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SRVCC</a:t>
            </a:r>
            <a:endParaRPr lang="en-IN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645958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311035"/>
      </p:ext>
    </p:extLst>
  </p:cSld>
  <p:clrMapOvr>
    <a:masterClrMapping/>
  </p:clrMapOvr>
  <p:transition>
    <p:whee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78C60E-47AA-7582-EBF2-B11D4E7930FC}"/>
              </a:ext>
            </a:extLst>
          </p:cNvPr>
          <p:cNvSpPr txBox="1"/>
          <p:nvPr/>
        </p:nvSpPr>
        <p:spPr>
          <a:xfrm>
            <a:off x="0" y="436535"/>
            <a:ext cx="4533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  <a:endParaRPr lang="en-IN" sz="2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055914"/>
            <a:ext cx="3070039" cy="529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774089"/>
      </p:ext>
    </p:extLst>
  </p:cSld>
  <p:clrMapOvr>
    <a:masterClrMapping/>
  </p:clrMapOvr>
  <p:transition>
    <p:whee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52400" y="1295400"/>
            <a:ext cx="822960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/>
            </a: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/>
            </a: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/>
            </a: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/>
            </a: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/>
            </a: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/>
            </a: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/>
            </a: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/>
            </a: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/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81200"/>
            <a:ext cx="9144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 pitchFamily="34" charset="0"/>
                <a:cs typeface="Calibri" pitchFamily="34" charset="0"/>
              </a:rPr>
              <a:t>Thank You</a:t>
            </a:r>
          </a:p>
          <a:p>
            <a:pPr algn="ctr"/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800" dirty="0">
                <a:latin typeface="Calibri" pitchFamily="34" charset="0"/>
                <a:cs typeface="Calibri" pitchFamily="34" charset="0"/>
              </a:rPr>
              <a:t>Marquis Technologies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en-US" dirty="0">
              <a:latin typeface="Calibri" pitchFamily="34" charset="0"/>
              <a:cs typeface="Calibri" pitchFamily="34" charset="0"/>
            </a:endParaRPr>
          </a:p>
          <a:p>
            <a:pPr algn="ctr"/>
            <a:endParaRPr lang="en-US" u="sng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u="sng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u="sng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https</a:t>
            </a:r>
            <a:r>
              <a:rPr lang="en-US" u="sng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://</a:t>
            </a:r>
            <a:r>
              <a:rPr lang="en-US" u="sng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www.marquistech.com</a:t>
            </a:r>
            <a:endParaRPr lang="en-US" u="sng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B17087-9966-BDB7-5F52-C974C4A1D099}"/>
              </a:ext>
            </a:extLst>
          </p:cNvPr>
          <p:cNvSpPr txBox="1"/>
          <p:nvPr/>
        </p:nvSpPr>
        <p:spPr>
          <a:xfrm>
            <a:off x="3517" y="605135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5G Near </a:t>
            </a:r>
            <a:r>
              <a:rPr lang="en-IN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Cell - </a:t>
            </a:r>
            <a:r>
              <a:rPr lang="en-IN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Celcom</a:t>
            </a:r>
            <a:endParaRPr lang="en-I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BED6F5-C6DF-6403-781E-46564BC1BA29}"/>
              </a:ext>
            </a:extLst>
          </p:cNvPr>
          <p:cNvSpPr txBox="1"/>
          <p:nvPr/>
        </p:nvSpPr>
        <p:spPr>
          <a:xfrm>
            <a:off x="0" y="1066800"/>
            <a:ext cx="87835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 err="1" smtClean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</a:t>
            </a:r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000" dirty="0" smtClean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 (2.9867351,101.57565)</a:t>
            </a:r>
            <a:endParaRPr lang="en-IN" sz="2000" b="0" i="0" dirty="0">
              <a:solidFill>
                <a:srgbClr val="20212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Specification -  Near field criteria (Good signal strength and signal quality)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45" y="2082463"/>
            <a:ext cx="656665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082463"/>
            <a:ext cx="184934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10912"/>
      </p:ext>
    </p:extLst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25DDB00-A1A3-A3F4-C5E9-7155C67005E1}"/>
              </a:ext>
            </a:extLst>
          </p:cNvPr>
          <p:cNvSpPr txBox="1"/>
          <p:nvPr/>
        </p:nvSpPr>
        <p:spPr>
          <a:xfrm>
            <a:off x="-7018" y="757535"/>
            <a:ext cx="55315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NSA </a:t>
            </a:r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to LTE </a:t>
            </a:r>
            <a:r>
              <a:rPr lang="en-IN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Handover - </a:t>
            </a:r>
            <a:r>
              <a:rPr lang="en-IN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Celcom</a:t>
            </a:r>
            <a:endParaRPr lang="en-I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DB06BC1-98AD-A04D-4AF5-FA7AA2B1624C}"/>
              </a:ext>
            </a:extLst>
          </p:cNvPr>
          <p:cNvSpPr txBox="1"/>
          <p:nvPr/>
        </p:nvSpPr>
        <p:spPr>
          <a:xfrm>
            <a:off x="152400" y="1219200"/>
            <a:ext cx="533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Lat</a:t>
            </a:r>
            <a:r>
              <a:rPr lang="en-I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/Long 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2.992447, </a:t>
            </a:r>
            <a:r>
              <a:rPr lang="en-I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101.574868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Specification – NSA Band Release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7713574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191846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78C60E-47AA-7582-EBF2-B11D4E7930FC}"/>
              </a:ext>
            </a:extLst>
          </p:cNvPr>
          <p:cNvSpPr txBox="1"/>
          <p:nvPr/>
        </p:nvSpPr>
        <p:spPr>
          <a:xfrm>
            <a:off x="0" y="436535"/>
            <a:ext cx="4533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Lte</a:t>
            </a:r>
            <a:r>
              <a:rPr lang="en-IN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to NSA </a:t>
            </a:r>
            <a:r>
              <a:rPr lang="en-IN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Handover - </a:t>
            </a:r>
            <a:r>
              <a:rPr lang="en-IN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Celcom</a:t>
            </a:r>
            <a:endParaRPr lang="en-I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5D08E12-B82C-6EC9-B8A2-CD65DC0A3C7D}"/>
              </a:ext>
            </a:extLst>
          </p:cNvPr>
          <p:cNvSpPr txBox="1"/>
          <p:nvPr/>
        </p:nvSpPr>
        <p:spPr>
          <a:xfrm>
            <a:off x="76201" y="937803"/>
            <a:ext cx="55004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Lat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Long (</a:t>
            </a:r>
            <a:r>
              <a:rPr lang="en-I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2.996160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101.570168)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-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NSA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Band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Addition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6836686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005038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B17087-9966-BDB7-5F52-C974C4A1D099}"/>
              </a:ext>
            </a:extLst>
          </p:cNvPr>
          <p:cNvSpPr txBox="1"/>
          <p:nvPr/>
        </p:nvSpPr>
        <p:spPr>
          <a:xfrm>
            <a:off x="3517" y="605135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5G Near </a:t>
            </a:r>
            <a:r>
              <a:rPr lang="en-IN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- </a:t>
            </a:r>
            <a:r>
              <a:rPr lang="en-IN" sz="2400" b="1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</a:t>
            </a:r>
            <a:endParaRPr lang="en-IN" sz="2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BED6F5-C6DF-6403-781E-46564BC1BA29}"/>
              </a:ext>
            </a:extLst>
          </p:cNvPr>
          <p:cNvSpPr txBox="1"/>
          <p:nvPr/>
        </p:nvSpPr>
        <p:spPr>
          <a:xfrm>
            <a:off x="0" y="1066800"/>
            <a:ext cx="87835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 err="1" smtClean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</a:t>
            </a:r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000" dirty="0" smtClean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 (</a:t>
            </a:r>
            <a:r>
              <a:rPr lang="en-IN" sz="2000" dirty="0" smtClean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2.9867184,101.57564)</a:t>
            </a:r>
            <a:endParaRPr lang="en-IN" sz="2000" dirty="0">
              <a:solidFill>
                <a:srgbClr val="2021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Specification -  Near field criteria (Good signal strength and signal quality)</a:t>
            </a:r>
            <a:endParaRPr lang="en-IN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45" y="2082463"/>
            <a:ext cx="656665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082871"/>
            <a:ext cx="184934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47925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25DDB00-A1A3-A3F4-C5E9-7155C67005E1}"/>
              </a:ext>
            </a:extLst>
          </p:cNvPr>
          <p:cNvSpPr txBox="1"/>
          <p:nvPr/>
        </p:nvSpPr>
        <p:spPr>
          <a:xfrm>
            <a:off x="-7018" y="757535"/>
            <a:ext cx="55315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NSA </a:t>
            </a:r>
            <a:r>
              <a:rPr lang="en-IN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LTE </a:t>
            </a:r>
            <a:r>
              <a:rPr lang="en-IN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Handover - </a:t>
            </a:r>
            <a:r>
              <a:rPr lang="en-IN" sz="2400" b="1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</a:t>
            </a:r>
            <a:endParaRPr lang="en-IN" sz="2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DB06BC1-98AD-A04D-4AF5-FA7AA2B1624C}"/>
              </a:ext>
            </a:extLst>
          </p:cNvPr>
          <p:cNvSpPr txBox="1"/>
          <p:nvPr/>
        </p:nvSpPr>
        <p:spPr>
          <a:xfrm>
            <a:off x="152400" y="1219200"/>
            <a:ext cx="533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</a:t>
            </a:r>
            <a:r>
              <a:rPr lang="en-IN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 (2.991847, </a:t>
            </a:r>
            <a:r>
              <a:rPr lang="en-IN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101.574600)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Specification – NSA Band Release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701310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575801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78C60E-47AA-7582-EBF2-B11D4E7930FC}"/>
              </a:ext>
            </a:extLst>
          </p:cNvPr>
          <p:cNvSpPr txBox="1"/>
          <p:nvPr/>
        </p:nvSpPr>
        <p:spPr>
          <a:xfrm>
            <a:off x="0" y="436535"/>
            <a:ext cx="4533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Lte</a:t>
            </a:r>
            <a:r>
              <a:rPr lang="en-IN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NSA Handover - </a:t>
            </a:r>
            <a:r>
              <a:rPr lang="en-IN" sz="2400" b="1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</a:t>
            </a:r>
            <a:endParaRPr lang="en-IN" sz="2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5D08E12-B82C-6EC9-B8A2-CD65DC0A3C7D}"/>
              </a:ext>
            </a:extLst>
          </p:cNvPr>
          <p:cNvSpPr txBox="1"/>
          <p:nvPr/>
        </p:nvSpPr>
        <p:spPr>
          <a:xfrm>
            <a:off x="76201" y="937803"/>
            <a:ext cx="55004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</a:t>
            </a:r>
            <a:r>
              <a:rPr lang="en-IN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Long (</a:t>
            </a:r>
            <a:r>
              <a:rPr lang="en-IN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2.996160</a:t>
            </a:r>
            <a:r>
              <a:rPr lang="en-IN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N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101.570168)</a:t>
            </a:r>
          </a:p>
          <a:p>
            <a:r>
              <a:rPr lang="en-IN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Specification - 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NSA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 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</a:t>
            </a:r>
            <a:endParaRPr lang="en-IN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6836686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492749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B17087-9966-BDB7-5F52-C974C4A1D099}"/>
              </a:ext>
            </a:extLst>
          </p:cNvPr>
          <p:cNvSpPr txBox="1"/>
          <p:nvPr/>
        </p:nvSpPr>
        <p:spPr>
          <a:xfrm>
            <a:off x="3517" y="605135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5G Near </a:t>
            </a:r>
            <a:r>
              <a:rPr lang="en-IN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- </a:t>
            </a:r>
            <a:r>
              <a:rPr lang="en-IN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Maxis</a:t>
            </a:r>
            <a:endParaRPr lang="en-IN" sz="2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BED6F5-C6DF-6403-781E-46564BC1BA29}"/>
              </a:ext>
            </a:extLst>
          </p:cNvPr>
          <p:cNvSpPr txBox="1"/>
          <p:nvPr/>
        </p:nvSpPr>
        <p:spPr>
          <a:xfrm>
            <a:off x="0" y="1066800"/>
            <a:ext cx="87835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 err="1" smtClean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</a:t>
            </a:r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000" dirty="0" smtClean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 (2.9867351,101.57565)</a:t>
            </a:r>
            <a:endParaRPr lang="en-IN" sz="2000" dirty="0">
              <a:solidFill>
                <a:srgbClr val="2021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Specification -  Near field criteria (Good signal strength and signal quality)</a:t>
            </a:r>
            <a:endParaRPr lang="en-IN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45" y="2082463"/>
            <a:ext cx="656665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057400"/>
            <a:ext cx="184934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47925"/>
      </p:ext>
    </p:extLst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1481</TotalTime>
  <Words>556</Words>
  <Application>Microsoft Office PowerPoint</Application>
  <PresentationFormat>On-screen Show (4:3)</PresentationFormat>
  <Paragraphs>120</Paragraphs>
  <Slides>23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Concourse</vt:lpstr>
      <vt:lpstr>MARQUIS TECHNOLOGIES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x</cp:lastModifiedBy>
  <cp:revision>913</cp:revision>
  <dcterms:created xsi:type="dcterms:W3CDTF">2007-12-16T16:40:02Z</dcterms:created>
  <dcterms:modified xsi:type="dcterms:W3CDTF">2023-10-21T14:26:13Z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