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1" r:id="rId1"/>
  </p:sldMasterIdLst>
  <p:notesMasterIdLst>
    <p:notesMasterId r:id="rId23"/>
  </p:notesMasterIdLst>
  <p:handoutMasterIdLst>
    <p:handoutMasterId r:id="rId24"/>
  </p:handoutMasterIdLst>
  <p:sldIdLst>
    <p:sldId id="343" r:id="rId2"/>
    <p:sldId id="488" r:id="rId3"/>
    <p:sldId id="478" r:id="rId4"/>
    <p:sldId id="257" r:id="rId5"/>
    <p:sldId id="256" r:id="rId6"/>
    <p:sldId id="258" r:id="rId7"/>
    <p:sldId id="496" r:id="rId8"/>
    <p:sldId id="499" r:id="rId9"/>
    <p:sldId id="498" r:id="rId10"/>
    <p:sldId id="485" r:id="rId11"/>
    <p:sldId id="486" r:id="rId12"/>
    <p:sldId id="487" r:id="rId13"/>
    <p:sldId id="494" r:id="rId14"/>
    <p:sldId id="493" r:id="rId15"/>
    <p:sldId id="495" r:id="rId16"/>
    <p:sldId id="501" r:id="rId17"/>
    <p:sldId id="484" r:id="rId18"/>
    <p:sldId id="489" r:id="rId19"/>
    <p:sldId id="500" r:id="rId20"/>
    <p:sldId id="502" r:id="rId21"/>
    <p:sldId id="423" r:id="rId2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hveer Kumar" initials="YK" lastIdx="1" clrIdx="0">
    <p:extLst>
      <p:ext uri="{19B8F6BF-5375-455C-9EA6-DF929625EA0E}">
        <p15:presenceInfo xmlns:p15="http://schemas.microsoft.com/office/powerpoint/2012/main" userId="Yashveer 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>
      <p:cViewPr varScale="1">
        <p:scale>
          <a:sx n="79" d="100"/>
          <a:sy n="79" d="100"/>
        </p:scale>
        <p:origin x="145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7T23:37:01.70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63E24-86A2-4270-96A6-002A083AA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4" descr="logo">
            <a:extLst>
              <a:ext uri="{FF2B5EF4-FFF2-40B4-BE49-F238E27FC236}">
                <a16:creationId xmlns:a16="http://schemas.microsoft.com/office/drawing/2014/main" id="{C6BE3D0A-470C-44EA-BEE7-4E7C7FD12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c" descr="Confidential">
            <a:extLst>
              <a:ext uri="{FF2B5EF4-FFF2-40B4-BE49-F238E27FC236}">
                <a16:creationId xmlns:a16="http://schemas.microsoft.com/office/drawing/2014/main" id="{DB2B53BC-DFA4-4286-BAB1-CC0DF12C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19179524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3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06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57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0464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9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6000-92C3-4382-AE7C-CAEF63FE67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6579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E34C-4B11-4B81-B974-26E870CBA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8885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497C9-781B-4B52-B3F8-162E806A6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5687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D3C94-B851-4B6E-B40D-5061259CF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7669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7713-734E-4E09-8460-F85663CC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0491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2CB76-470D-42B2-AABA-1E3A3D57E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7756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F1541-EF90-4696-9A27-1F733DC57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103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9D84-FC3E-4976-8DAB-8164F3E38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2355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1BCB-74E9-4721-A0E0-13FFA1323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7762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4" descr="logo">
            <a:extLst>
              <a:ext uri="{FF2B5EF4-FFF2-40B4-BE49-F238E27FC236}">
                <a16:creationId xmlns:a16="http://schemas.microsoft.com/office/drawing/2014/main" id="{764AA30E-69F3-41AC-812C-1D72E95DC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c" descr="Confidential">
            <a:extLst>
              <a:ext uri="{FF2B5EF4-FFF2-40B4-BE49-F238E27FC236}">
                <a16:creationId xmlns:a16="http://schemas.microsoft.com/office/drawing/2014/main" id="{3F80E63E-DF42-4676-A29E-AFC68B44CB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579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  <p:sldLayoutId id="2147484547" r:id="rId16"/>
  </p:sldLayoutIdLst>
  <p:transition>
    <p:whee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YFMf85m18CsuguCk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t3kxsiwMttnDGZTM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mu1p2wuZVw1a8bkM9" TargetMode="External"/><Relationship Id="rId2" Type="http://schemas.openxmlformats.org/officeDocument/2006/relationships/hyperlink" Target="https://goo.gl/maps/YFMf85m18CsuguCk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maps/xAmhAbiDZ3dhYZE2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o.gl/maps/oafpTDe87mfn4HM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VErUtBNbtus79iPD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594" y="2822100"/>
            <a:ext cx="5826719" cy="164630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753" y="3638359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Drive Route :- Bucharest, Romania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78" y="558203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By</a:t>
            </a:r>
          </a:p>
          <a:p>
            <a:r>
              <a:rPr lang="en-IN" dirty="0"/>
              <a:t>Karthigai Selvan</a:t>
            </a: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1295400"/>
            <a:ext cx="7010400" cy="57150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(All Operators):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A34B6-8901-4E50-BD98-9CA29169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5265584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B34D4-E83A-432C-B64B-0C6698C41BF0}"/>
              </a:ext>
            </a:extLst>
          </p:cNvPr>
          <p:cNvSpPr txBox="1"/>
          <p:nvPr/>
        </p:nvSpPr>
        <p:spPr>
          <a:xfrm>
            <a:off x="1219200" y="5410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r>
              <a:rPr lang="en-US" dirty="0"/>
              <a:t> and </a:t>
            </a:r>
            <a:r>
              <a:rPr lang="en-US" dirty="0" err="1"/>
              <a:t>Universitate</a:t>
            </a:r>
            <a:endParaRPr lang="en-US" dirty="0"/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https://goo.gl/maps/YFMf85m18CsuguCk6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0" y="1145822"/>
            <a:ext cx="5738112" cy="7874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Cell(All Operators)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9E733-D7D4-499C-BE4C-002CFC67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33222"/>
            <a:ext cx="4745881" cy="2837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BA840-CA62-477B-8248-1773959771C5}"/>
              </a:ext>
            </a:extLst>
          </p:cNvPr>
          <p:cNvSpPr txBox="1"/>
          <p:nvPr/>
        </p:nvSpPr>
        <p:spPr>
          <a:xfrm>
            <a:off x="892919" y="5243880"/>
            <a:ext cx="573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Baneasa Shopping Mall, Baneasa Forest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https://goo.gl/maps/t3kxsiwMttnDGZTM6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4953001" cy="80055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Orange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58DD3-49C8-4027-9BB3-CDF847F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410156"/>
            <a:ext cx="3810000" cy="2032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671FF-0AE0-447A-A749-46306095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3810000"/>
            <a:ext cx="3724275" cy="218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F8D2D-0399-4C47-996D-8C2BEDA49E6F}"/>
              </a:ext>
            </a:extLst>
          </p:cNvPr>
          <p:cNvSpPr txBox="1"/>
          <p:nvPr/>
        </p:nvSpPr>
        <p:spPr>
          <a:xfrm>
            <a:off x="1126067" y="3429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E0C8-CC85-40E3-8219-C4DCA477963C}"/>
              </a:ext>
            </a:extLst>
          </p:cNvPr>
          <p:cNvSpPr txBox="1"/>
          <p:nvPr/>
        </p:nvSpPr>
        <p:spPr>
          <a:xfrm>
            <a:off x="990600" y="60960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4953001" cy="80055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Vodafone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58DD3-49C8-4027-9BB3-CDF847F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410156"/>
            <a:ext cx="3810000" cy="2032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671FF-0AE0-447A-A749-46306095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3810000"/>
            <a:ext cx="3724275" cy="218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F8D2D-0399-4C47-996D-8C2BEDA49E6F}"/>
              </a:ext>
            </a:extLst>
          </p:cNvPr>
          <p:cNvSpPr txBox="1"/>
          <p:nvPr/>
        </p:nvSpPr>
        <p:spPr>
          <a:xfrm>
            <a:off x="1126067" y="3429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</a:t>
            </a:r>
            <a:r>
              <a:rPr lang="en-US" dirty="0" err="1"/>
              <a:t>Piata</a:t>
            </a:r>
            <a:r>
              <a:rPr lang="en-US" dirty="0"/>
              <a:t> </a:t>
            </a:r>
            <a:r>
              <a:rPr lang="en-US" dirty="0" err="1"/>
              <a:t>Uniri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E0C8-CC85-40E3-8219-C4DCA477963C}"/>
              </a:ext>
            </a:extLst>
          </p:cNvPr>
          <p:cNvSpPr txBox="1"/>
          <p:nvPr/>
        </p:nvSpPr>
        <p:spPr>
          <a:xfrm>
            <a:off x="990600" y="60960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3599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7ACA-4246-455A-8B4C-02B55120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1866"/>
            <a:ext cx="4800601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 Digi Mobil</a:t>
            </a:r>
            <a:r>
              <a:rPr lang="en-US" sz="2400" dirty="0"/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D3D0B6-C198-4A7A-8DD4-746BB71E5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47801"/>
            <a:ext cx="3124200" cy="1829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04D4D-A018-48CD-A91C-174FEB57DBE8}"/>
              </a:ext>
            </a:extLst>
          </p:cNvPr>
          <p:cNvSpPr txBox="1"/>
          <p:nvPr/>
        </p:nvSpPr>
        <p:spPr>
          <a:xfrm>
            <a:off x="832726" y="330861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Sala </a:t>
            </a:r>
            <a:r>
              <a:rPr lang="en-US" dirty="0" err="1"/>
              <a:t>Palatului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29197-C98E-4212-BA6D-CB0A0E73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2" y="3825360"/>
            <a:ext cx="3196349" cy="1993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0339E-BF34-4BD3-86AB-05BFDDA0292E}"/>
              </a:ext>
            </a:extLst>
          </p:cNvPr>
          <p:cNvSpPr txBox="1"/>
          <p:nvPr/>
        </p:nvSpPr>
        <p:spPr>
          <a:xfrm>
            <a:off x="685801" y="59666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Strada </a:t>
            </a:r>
            <a:r>
              <a:rPr lang="en-US" dirty="0" err="1"/>
              <a:t>Izvor</a:t>
            </a:r>
            <a:r>
              <a:rPr lang="en-US" dirty="0"/>
              <a:t> in front of </a:t>
            </a:r>
            <a:r>
              <a:rPr lang="en-US" dirty="0" err="1"/>
              <a:t>Biserica</a:t>
            </a:r>
            <a:r>
              <a:rPr lang="en-US" dirty="0"/>
              <a:t> MAPN</a:t>
            </a:r>
          </a:p>
        </p:txBody>
      </p:sp>
    </p:spTree>
    <p:extLst>
      <p:ext uri="{BB962C8B-B14F-4D97-AF65-F5344CB8AC3E}">
        <p14:creationId xmlns:p14="http://schemas.microsoft.com/office/powerpoint/2010/main" val="3375132058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3F6-81C0-4DE8-B313-024BA121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295400"/>
            <a:ext cx="6195312" cy="482600"/>
          </a:xfrm>
        </p:spPr>
        <p:txBody>
          <a:bodyPr>
            <a:normAutofit fontScale="90000"/>
          </a:bodyPr>
          <a:lstStyle/>
          <a:p>
            <a:r>
              <a:rPr lang="en-US" dirty="0"/>
              <a:t>5G Location Map Link: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E004-4565-4D95-ACFC-C915D0C4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91401" cy="4011609"/>
          </a:xfrm>
        </p:spPr>
        <p:txBody>
          <a:bodyPr>
            <a:normAutofit/>
          </a:bodyPr>
          <a:lstStyle/>
          <a:p>
            <a:r>
              <a:rPr lang="en-US" dirty="0"/>
              <a:t>Orange : </a:t>
            </a:r>
            <a:r>
              <a:rPr lang="en-US" dirty="0">
                <a:hlinkClick r:id="rId2"/>
              </a:rPr>
              <a:t>https://goo.gl/maps/YFMf85m18CsuguCk6</a:t>
            </a:r>
            <a:endParaRPr lang="en-US" dirty="0"/>
          </a:p>
          <a:p>
            <a:r>
              <a:rPr lang="en-US" dirty="0"/>
              <a:t>Vodafone: </a:t>
            </a:r>
            <a:r>
              <a:rPr lang="en-US" dirty="0">
                <a:hlinkClick r:id="rId3"/>
              </a:rPr>
              <a:t>https://goo.gl/maps/mu1p2wuZVw1a8bkM9</a:t>
            </a:r>
            <a:endParaRPr lang="en-US" dirty="0"/>
          </a:p>
          <a:p>
            <a:r>
              <a:rPr lang="en-US" dirty="0"/>
              <a:t>Digi Mobil: </a:t>
            </a:r>
            <a:r>
              <a:rPr lang="en-US" dirty="0">
                <a:hlinkClick r:id="rId4"/>
              </a:rPr>
              <a:t>https://goo.gl/maps/xAmhAbiDZ3dhYZE2A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 : </a:t>
            </a:r>
          </a:p>
          <a:p>
            <a:pPr marL="0" indent="0">
              <a:buNone/>
            </a:pPr>
            <a:r>
              <a:rPr lang="en-US" dirty="0"/>
              <a:t>All three Operator share one mutual location : SALA PALATULUI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https://goo.gl/maps/mu1p2wuZVw1a8bkM9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551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32C0-C303-4FDC-B1AB-D0AC367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 location for Orange and Vodafone: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EF99-52BB-4B4F-BC58-FD2880C3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767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79E8F-BB82-44D9-80E8-8B0253D5BB53}"/>
              </a:ext>
            </a:extLst>
          </p:cNvPr>
          <p:cNvSpPr txBox="1"/>
          <p:nvPr/>
        </p:nvSpPr>
        <p:spPr>
          <a:xfrm>
            <a:off x="1047750" y="5410200"/>
            <a:ext cx="581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Location: Near Plaza Romania 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2"/>
              </a:rPr>
              <a:t>https://goo.gl/maps/oafpTDe87mfn4HM47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49B6B-74D5-4A3C-AD14-73242FA5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56322"/>
            <a:ext cx="6076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0486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14400"/>
            <a:ext cx="487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 for all operators: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9AEB3-68B7-4336-99A9-8649A3F8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422"/>
            <a:ext cx="5486400" cy="2871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6E2DC-DF7A-4329-8FE3-F4A72358AB91}"/>
              </a:ext>
            </a:extLst>
          </p:cNvPr>
          <p:cNvSpPr txBox="1"/>
          <p:nvPr/>
        </p:nvSpPr>
        <p:spPr>
          <a:xfrm>
            <a:off x="1905000" y="4800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: Baneasa Forest</a:t>
            </a:r>
          </a:p>
          <a:p>
            <a:r>
              <a:rPr lang="en-US" dirty="0"/>
              <a:t>Map Link: </a:t>
            </a:r>
            <a:r>
              <a:rPr lang="en-US" dirty="0">
                <a:hlinkClick r:id="rId3"/>
              </a:rPr>
              <a:t>https://goo.gl/maps/VErUtBNbtus79iPD6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797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DB48D5E-6AC9-457A-A070-F3CD2B6826B2}"/>
              </a:ext>
            </a:extLst>
          </p:cNvPr>
          <p:cNvSpPr txBox="1">
            <a:spLocks/>
          </p:cNvSpPr>
          <p:nvPr/>
        </p:nvSpPr>
        <p:spPr>
          <a:xfrm>
            <a:off x="457200" y="990600"/>
            <a:ext cx="7924800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 and 4G VoLTE Mix Coverage Area</a:t>
            </a:r>
          </a:p>
          <a:p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UNIVERSITATE&gt;&gt;PIATA ROMANIA &gt;&gt; PIATA VICTORIEI&gt;&gt; UNIVERSITATE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802B1-50E6-433B-893E-723138DD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8850"/>
            <a:ext cx="46291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8F061D-8466-4496-83AF-6133050F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Weak 5G VoLTE  Coverage Area: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PIATA UNIRI &gt;&gt; POLITECHNICA&gt;&gt;LUJERULUI&gt;&gt;PACII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COVERAGE&gt;&gt; WEAK COVERAGE &gt;&gt; NO 5G LOCATION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A65B8A-59C2-4611-8E6B-C076FE33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36" y="2347354"/>
            <a:ext cx="6755539" cy="320040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93DE44-BCAA-4AC7-8DEB-366E15D7F8B3}"/>
              </a:ext>
            </a:extLst>
          </p:cNvPr>
          <p:cNvCxnSpPr>
            <a:cxnSpLocks/>
          </p:cNvCxnSpPr>
          <p:nvPr/>
        </p:nvCxnSpPr>
        <p:spPr>
          <a:xfrm>
            <a:off x="2522636" y="3702756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C135D9-AE4C-4615-8475-BDDA6956E927}"/>
              </a:ext>
            </a:extLst>
          </p:cNvPr>
          <p:cNvSpPr txBox="1"/>
          <p:nvPr/>
        </p:nvSpPr>
        <p:spPr>
          <a:xfrm rot="21431017">
            <a:off x="2846159" y="3992561"/>
            <a:ext cx="18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 5G Signal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E1B8D-0421-4AEB-9225-96C88DAF360A}"/>
              </a:ext>
            </a:extLst>
          </p:cNvPr>
          <p:cNvSpPr txBox="1"/>
          <p:nvPr/>
        </p:nvSpPr>
        <p:spPr>
          <a:xfrm rot="21420667">
            <a:off x="917486" y="4003357"/>
            <a:ext cx="132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Ends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E7EF4-27A9-448E-9420-A3E63B77BCFC}"/>
              </a:ext>
            </a:extLst>
          </p:cNvPr>
          <p:cNvSpPr txBox="1"/>
          <p:nvPr/>
        </p:nvSpPr>
        <p:spPr>
          <a:xfrm>
            <a:off x="5105400" y="41772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5G Coverage Start</a:t>
            </a:r>
          </a:p>
        </p:txBody>
      </p:sp>
    </p:spTree>
    <p:extLst>
      <p:ext uri="{BB962C8B-B14F-4D97-AF65-F5344CB8AC3E}">
        <p14:creationId xmlns:p14="http://schemas.microsoft.com/office/powerpoint/2010/main" val="3472767183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2A7BAF-C773-41DB-A58B-2A074B9E0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13099"/>
              </p:ext>
            </p:extLst>
          </p:nvPr>
        </p:nvGraphicFramePr>
        <p:xfrm>
          <a:off x="762000" y="2133600"/>
          <a:ext cx="6400800" cy="30697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92699">
                  <a:extLst>
                    <a:ext uri="{9D8B030D-6E8A-4147-A177-3AD203B41FA5}">
                      <a16:colId xmlns:a16="http://schemas.microsoft.com/office/drawing/2014/main" val="937598878"/>
                    </a:ext>
                  </a:extLst>
                </a:gridCol>
                <a:gridCol w="4408101">
                  <a:extLst>
                    <a:ext uri="{9D8B030D-6E8A-4147-A177-3AD203B41FA5}">
                      <a16:colId xmlns:a16="http://schemas.microsoft.com/office/drawing/2014/main" val="3797015166"/>
                    </a:ext>
                  </a:extLst>
                </a:gridCol>
              </a:tblGrid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Country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Romania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024761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Huawei, Nokia , Ericsson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929987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Bucharest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868083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247299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Operator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Orange, DiGi Mobil, Vodafone, TMO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9392723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Near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-65dbm to -80dBm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86107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Edge Cell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-95dBm to -115dBm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0546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B50594-8B81-4769-B7E9-4092562AD2EA}"/>
              </a:ext>
            </a:extLst>
          </p:cNvPr>
          <p:cNvSpPr txBox="1"/>
          <p:nvPr/>
        </p:nvSpPr>
        <p:spPr>
          <a:xfrm>
            <a:off x="1752600" y="14683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OPERATORS OVERVIEW:</a:t>
            </a:r>
          </a:p>
        </p:txBody>
      </p:sp>
    </p:spTree>
    <p:extLst>
      <p:ext uri="{BB962C8B-B14F-4D97-AF65-F5344CB8AC3E}">
        <p14:creationId xmlns:p14="http://schemas.microsoft.com/office/powerpoint/2010/main" val="2298204308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58224-4BCC-BF10-6D60-53818FD1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16668"/>
            <a:ext cx="5735782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0833C-7D4C-FF1F-E02D-CFDB568B0225}"/>
              </a:ext>
            </a:extLst>
          </p:cNvPr>
          <p:cNvSpPr txBox="1"/>
          <p:nvPr/>
        </p:nvSpPr>
        <p:spPr>
          <a:xfrm>
            <a:off x="990600" y="990600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Out of Service coverage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4462075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72D838-892C-476E-8A64-40FA0153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0"/>
            <a:ext cx="4267201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OPERATOR DETAILS:</a:t>
            </a:r>
            <a:br>
              <a:rPr lang="en-US" sz="27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[: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5862AAB-F20E-4759-AAFC-93988E96F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6466"/>
              </p:ext>
            </p:extLst>
          </p:nvPr>
        </p:nvGraphicFramePr>
        <p:xfrm>
          <a:off x="457200" y="2209801"/>
          <a:ext cx="6629400" cy="304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508">
                  <a:extLst>
                    <a:ext uri="{9D8B030D-6E8A-4147-A177-3AD203B41FA5}">
                      <a16:colId xmlns:a16="http://schemas.microsoft.com/office/drawing/2014/main" val="798297221"/>
                    </a:ext>
                  </a:extLst>
                </a:gridCol>
                <a:gridCol w="1103809">
                  <a:extLst>
                    <a:ext uri="{9D8B030D-6E8A-4147-A177-3AD203B41FA5}">
                      <a16:colId xmlns:a16="http://schemas.microsoft.com/office/drawing/2014/main" val="1122080626"/>
                    </a:ext>
                  </a:extLst>
                </a:gridCol>
                <a:gridCol w="854432">
                  <a:extLst>
                    <a:ext uri="{9D8B030D-6E8A-4147-A177-3AD203B41FA5}">
                      <a16:colId xmlns:a16="http://schemas.microsoft.com/office/drawing/2014/main" val="3052204737"/>
                    </a:ext>
                  </a:extLst>
                </a:gridCol>
                <a:gridCol w="2978651">
                  <a:extLst>
                    <a:ext uri="{9D8B030D-6E8A-4147-A177-3AD203B41FA5}">
                      <a16:colId xmlns:a16="http://schemas.microsoft.com/office/drawing/2014/main" val="1000201173"/>
                    </a:ext>
                  </a:extLst>
                </a:gridCol>
              </a:tblGrid>
              <a:tr h="928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Service Provider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Operator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118714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Vodafone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Major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22488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Orange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43992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Digi Mobil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5G/4G/3G/2G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81142"/>
                  </a:ext>
                </a:extLst>
              </a:tr>
              <a:tr h="529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Bucharest, Romania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Telekom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4G/3G/2G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34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23362"/>
              </p:ext>
            </p:extLst>
          </p:nvPr>
        </p:nvGraphicFramePr>
        <p:xfrm>
          <a:off x="348176" y="1592746"/>
          <a:ext cx="8619979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871024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988894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3173532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1983271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Operator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PLMN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Piața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Unirii</a:t>
                      </a:r>
                      <a:r>
                        <a:rPr lang="en-US" sz="1400" dirty="0"/>
                        <a:t>, Bucharest, Romania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44.42724360756836, 26.10244942624197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6654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Piața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Unirii</a:t>
                      </a:r>
                      <a:r>
                        <a:rPr lang="en-US" sz="1400" dirty="0"/>
                        <a:t>, Bucharest, Romania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44.42724360756836, 26.10244942624197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400" dirty="0"/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001095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226/5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Biserica</a:t>
                      </a:r>
                      <a:r>
                        <a:rPr lang="en-US" sz="1400" u="none" strike="noStrike" dirty="0">
                          <a:effectLst/>
                        </a:rPr>
                        <a:t> MAPN, </a:t>
                      </a:r>
                      <a:r>
                        <a:rPr lang="en-US" sz="1400" u="none" strike="noStrike" dirty="0" err="1">
                          <a:effectLst/>
                        </a:rPr>
                        <a:t>Strada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Izvor</a:t>
                      </a:r>
                      <a:r>
                        <a:rPr lang="en-US" sz="1400" u="none" strike="noStrike" dirty="0">
                          <a:effectLst/>
                        </a:rPr>
                        <a:t>, Bucharest, Romania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44.426989808067304, 26.078640141581918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1 + NR 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LTE Band 38 + NR78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4695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400" dirty="0"/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44.4392935665082, 26.09498979740737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1 + NR 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LTE Band 38 + NR78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65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1772529" y="1075911"/>
            <a:ext cx="57185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ROMANIA 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C2CA-F012-4349-9757-CBB419C16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99918"/>
            <a:ext cx="6858000" cy="443132"/>
          </a:xfrm>
        </p:spPr>
        <p:txBody>
          <a:bodyPr>
            <a:normAutofit fontScale="90000"/>
          </a:bodyPr>
          <a:lstStyle/>
          <a:p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Bucharest, ROMANIA drive Routes for 5G Field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70FBF-6E53-44F5-869F-CDA55559D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22" y="1711862"/>
            <a:ext cx="8630530" cy="40462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IN" sz="1500" dirty="0" err="1"/>
              <a:t>Bulevardul</a:t>
            </a:r>
            <a:r>
              <a:rPr lang="en-IN" sz="1500" dirty="0"/>
              <a:t> </a:t>
            </a:r>
            <a:r>
              <a:rPr lang="en-IN" sz="1500" dirty="0" err="1"/>
              <a:t>Unirii</a:t>
            </a:r>
            <a:r>
              <a:rPr lang="en-IN" sz="1500" b="1" dirty="0"/>
              <a:t> &gt; </a:t>
            </a:r>
            <a:r>
              <a:rPr lang="en-IN" sz="1500" dirty="0" err="1"/>
              <a:t>Strada</a:t>
            </a:r>
            <a:r>
              <a:rPr lang="en-IN" sz="1500" dirty="0"/>
              <a:t> Ion </a:t>
            </a:r>
            <a:r>
              <a:rPr lang="en-IN" sz="1500" dirty="0" err="1"/>
              <a:t>Brezoianu</a:t>
            </a:r>
            <a:r>
              <a:rPr lang="en-IN" sz="1500" b="1" dirty="0"/>
              <a:t> &gt; 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E81 &gt; </a:t>
            </a:r>
            <a:r>
              <a:rPr lang="en-IN" sz="1500" dirty="0" err="1"/>
              <a:t>Strada</a:t>
            </a:r>
            <a:r>
              <a:rPr lang="en-IN" sz="1500" dirty="0"/>
              <a:t> </a:t>
            </a:r>
            <a:r>
              <a:rPr lang="en-IN" sz="1500" dirty="0" err="1"/>
              <a:t>Demetru</a:t>
            </a:r>
            <a:r>
              <a:rPr lang="en-IN" sz="1500" dirty="0"/>
              <a:t> I. </a:t>
            </a:r>
            <a:r>
              <a:rPr lang="en-IN" sz="1500" dirty="0" err="1"/>
              <a:t>Dobrescu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 </a:t>
            </a:r>
            <a:endParaRPr lang="en-IN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96" y="2462487"/>
            <a:ext cx="3571569" cy="3481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34" y="2462487"/>
            <a:ext cx="3343275" cy="34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731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54DA-60E9-4466-8505-628D7CB2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3395"/>
            <a:ext cx="7980778" cy="65414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Mobility Scenarios Execution Spots: (Bucharest, ROMANIA)</a:t>
            </a: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C1DF2459-5419-4B43-AFBD-002942FFF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053" y="1353137"/>
          <a:ext cx="8458201" cy="401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623">
                  <a:extLst>
                    <a:ext uri="{9D8B030D-6E8A-4147-A177-3AD203B41FA5}">
                      <a16:colId xmlns:a16="http://schemas.microsoft.com/office/drawing/2014/main" val="38366931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380677561"/>
                    </a:ext>
                  </a:extLst>
                </a:gridCol>
                <a:gridCol w="2952823">
                  <a:extLst>
                    <a:ext uri="{9D8B030D-6E8A-4147-A177-3AD203B41FA5}">
                      <a16:colId xmlns:a16="http://schemas.microsoft.com/office/drawing/2014/main" val="2813755035"/>
                    </a:ext>
                  </a:extLst>
                </a:gridCol>
                <a:gridCol w="2813530">
                  <a:extLst>
                    <a:ext uri="{9D8B030D-6E8A-4147-A177-3AD203B41FA5}">
                      <a16:colId xmlns:a16="http://schemas.microsoft.com/office/drawing/2014/main" val="1814094928"/>
                    </a:ext>
                  </a:extLst>
                </a:gridCol>
              </a:tblGrid>
              <a:tr h="2191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Operator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Mobility Scenario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Location Tested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Longitude / Latitude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extLst>
                  <a:ext uri="{0D108BD9-81ED-4DB2-BD59-A6C34878D82A}">
                    <a16:rowId xmlns:a16="http://schemas.microsoft.com/office/drawing/2014/main" val="1441403532"/>
                  </a:ext>
                </a:extLst>
              </a:tr>
              <a:tr h="15244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84399173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24000809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36283862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6115111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17794881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47717118"/>
                  </a:ext>
                </a:extLst>
              </a:tr>
              <a:tr h="15244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Orange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2G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1006545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92946787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19462394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30955347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040454941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9330649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83212931"/>
                  </a:ext>
                </a:extLst>
              </a:tr>
              <a:tr h="15244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1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3G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581843372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SRVCC to 2G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38909546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4G-3G-4G HO SPOT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/>
                        <a:t>Baneasa</a:t>
                      </a:r>
                      <a:r>
                        <a:rPr lang="en-US" sz="900" dirty="0"/>
                        <a:t> Forest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44.524398288171554, 26.104729796192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70581955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IRAT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Piața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Romană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44.443576772532516, 26.098335282399805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32407477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Good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44.43921696335525, 26.0949683397374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95953758"/>
                  </a:ext>
                </a:extLst>
              </a:tr>
              <a:tr h="27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Poor Coverage for testing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Bucharest, Romania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44.43813143235323, 26.049331564882657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4256611"/>
                  </a:ext>
                </a:extLst>
              </a:tr>
              <a:tr h="152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OOS Area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9" marR="3289" marT="32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89" marR="3289" marT="32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7969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2471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26186"/>
              </p:ext>
            </p:extLst>
          </p:nvPr>
        </p:nvGraphicFramePr>
        <p:xfrm>
          <a:off x="457200" y="2057400"/>
          <a:ext cx="7239000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39935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99065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ORANGE: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B8(900MHz), B3(1800MHz), B7(2600MHz) , B20(800MHz), NR78 (3500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83349"/>
              </p:ext>
            </p:extLst>
          </p:nvPr>
        </p:nvGraphicFramePr>
        <p:xfrm>
          <a:off x="457200" y="3611881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ORANGE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E3ED806C-109C-4A52-AAD7-26A8CA55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7415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Orange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901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218246"/>
              </p:ext>
            </p:extLst>
          </p:nvPr>
        </p:nvGraphicFramePr>
        <p:xfrm>
          <a:off x="417689" y="1915150"/>
          <a:ext cx="7239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3711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75289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VODAFONE: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B8(900MHz), B3(1800MHz), B20(800MHz), NR78 (3500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53895"/>
              </p:ext>
            </p:extLst>
          </p:nvPr>
        </p:nvGraphicFramePr>
        <p:xfrm>
          <a:off x="417689" y="3429000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VODAFONE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258F124F-62CB-4C4E-846B-80A27C01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Vodafone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4182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BEFF5-7931-4F17-842E-A605E86FF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48627"/>
              </p:ext>
            </p:extLst>
          </p:nvPr>
        </p:nvGraphicFramePr>
        <p:xfrm>
          <a:off x="254000" y="2124757"/>
          <a:ext cx="7239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39935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099065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DIGI MOBIL: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 B8(900MHz), B1(2100 MHz), B1(2100MHz) B8(900MHz), B38(2600MHz), NR78 (3700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1ECC0-0EE6-4BBA-8850-A64DB212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2414"/>
              </p:ext>
            </p:extLst>
          </p:nvPr>
        </p:nvGraphicFramePr>
        <p:xfrm>
          <a:off x="457200" y="3657600"/>
          <a:ext cx="7239000" cy="25790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9995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50036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2718645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22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DIGI MOBIL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not supported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22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D17D7F83-C61A-47C9-8548-38EA7451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Digi Mobil 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08451"/>
      </p:ext>
    </p:extLst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15800</TotalTime>
  <Words>1060</Words>
  <Application>Microsoft Office PowerPoint</Application>
  <PresentationFormat>On-screen Show (4:3)</PresentationFormat>
  <Paragraphs>248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Cambria</vt:lpstr>
      <vt:lpstr>Times New Roman</vt:lpstr>
      <vt:lpstr>Trebuchet MS</vt:lpstr>
      <vt:lpstr>Wingdings 3</vt:lpstr>
      <vt:lpstr>Facet</vt:lpstr>
      <vt:lpstr>MARQUIS TECHNOLOGIES  </vt:lpstr>
      <vt:lpstr>PowerPoint Presentation</vt:lpstr>
      <vt:lpstr>OPERATOR DETAILS:     [:</vt:lpstr>
      <vt:lpstr>PowerPoint Presentation</vt:lpstr>
      <vt:lpstr>Bucharest, ROMANIA drive Routes for 5G Field Testing</vt:lpstr>
      <vt:lpstr>Mobility Scenarios Execution Spots: (Bucharest, ROMANIA)</vt:lpstr>
      <vt:lpstr>PowerPoint Presentation</vt:lpstr>
      <vt:lpstr>PowerPoint Presentation</vt:lpstr>
      <vt:lpstr>PowerPoint Presentation</vt:lpstr>
      <vt:lpstr>Near Cell (All Operators):</vt:lpstr>
      <vt:lpstr>Edge Cell(All Operators)</vt:lpstr>
      <vt:lpstr>5G Coverage Orange:</vt:lpstr>
      <vt:lpstr>5G Coverage Vodafone:</vt:lpstr>
      <vt:lpstr>5G Coverage Digi Mobil:</vt:lpstr>
      <vt:lpstr>5G Location Map Link: </vt:lpstr>
      <vt:lpstr>CA location for Orange and Vodafone:</vt:lpstr>
      <vt:lpstr>SRVCC Location for all operators: </vt:lpstr>
      <vt:lpstr>PowerPoint Presentation</vt:lpstr>
      <vt:lpstr>Weak 5G VoLTE  Coverage Area:  PIATA UNIRI &gt;&gt; POLITECHNICA&gt;&gt;LUJERULUI&gt;&gt;PACII GOOD COVERAGE&gt;&gt; WEAK COVERAGE &gt;&gt; NO 5G LOCATION</vt:lpstr>
      <vt:lpstr>PowerPoint Presentation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Adinath  Kadam</cp:lastModifiedBy>
  <cp:revision>1178</cp:revision>
  <dcterms:created xsi:type="dcterms:W3CDTF">2007-12-16T16:40:02Z</dcterms:created>
  <dcterms:modified xsi:type="dcterms:W3CDTF">2026-02-16T09:16:02Z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