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3"/>
  </p:notesMasterIdLst>
  <p:handoutMasterIdLst>
    <p:handoutMasterId r:id="rId34"/>
  </p:handoutMasterIdLst>
  <p:sldIdLst>
    <p:sldId id="343" r:id="rId2"/>
    <p:sldId id="434" r:id="rId3"/>
    <p:sldId id="435" r:id="rId4"/>
    <p:sldId id="477" r:id="rId5"/>
    <p:sldId id="437" r:id="rId6"/>
    <p:sldId id="482" r:id="rId7"/>
    <p:sldId id="438" r:id="rId8"/>
    <p:sldId id="463" r:id="rId9"/>
    <p:sldId id="476" r:id="rId10"/>
    <p:sldId id="461" r:id="rId11"/>
    <p:sldId id="464" r:id="rId12"/>
    <p:sldId id="487" r:id="rId13"/>
    <p:sldId id="488" r:id="rId14"/>
    <p:sldId id="489" r:id="rId15"/>
    <p:sldId id="494" r:id="rId16"/>
    <p:sldId id="495" r:id="rId17"/>
    <p:sldId id="496" r:id="rId18"/>
    <p:sldId id="497" r:id="rId19"/>
    <p:sldId id="501" r:id="rId20"/>
    <p:sldId id="502" r:id="rId21"/>
    <p:sldId id="467" r:id="rId22"/>
    <p:sldId id="411" r:id="rId23"/>
    <p:sldId id="440" r:id="rId24"/>
    <p:sldId id="472" r:id="rId25"/>
    <p:sldId id="480" r:id="rId26"/>
    <p:sldId id="473" r:id="rId27"/>
    <p:sldId id="479" r:id="rId28"/>
    <p:sldId id="481" r:id="rId29"/>
    <p:sldId id="465" r:id="rId30"/>
    <p:sldId id="466" r:id="rId31"/>
    <p:sldId id="457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98" d="100"/>
          <a:sy n="98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Warsaw( Poland)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Additional Information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408113"/>
            <a:ext cx="8534400" cy="4687887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Where </a:t>
            </a:r>
            <a:r>
              <a:rPr lang="en-US" sz="1800" b="1" dirty="0"/>
              <a:t>to Get SIM cards?</a:t>
            </a:r>
          </a:p>
          <a:p>
            <a:pPr marL="109537" indent="0">
              <a:buNone/>
            </a:pPr>
            <a:r>
              <a:rPr lang="en-US" sz="1600" dirty="0"/>
              <a:t>   </a:t>
            </a:r>
            <a:r>
              <a:rPr lang="en-US" sz="1600" dirty="0" smtClean="0"/>
              <a:t>Orange</a:t>
            </a:r>
            <a:r>
              <a:rPr lang="en-US" sz="1600" dirty="0" smtClean="0"/>
              <a:t>, Play &amp; Plus can be procured from Warsaw Central Station Shopping Mall.</a:t>
            </a:r>
            <a:endParaRPr lang="en-US" sz="1600" dirty="0"/>
          </a:p>
          <a:p>
            <a:pPr marL="109537" indent="0">
              <a:buNone/>
            </a:pPr>
            <a:endParaRPr lang="en-US" sz="1800" b="1" dirty="0"/>
          </a:p>
          <a:p>
            <a:r>
              <a:rPr lang="en-US" sz="1800" b="1" dirty="0"/>
              <a:t>What Documents Required to Purchase SIM?</a:t>
            </a:r>
          </a:p>
          <a:p>
            <a:pPr marL="109537" indent="0">
              <a:buNone/>
            </a:pPr>
            <a:r>
              <a:rPr lang="en-US" sz="1800" b="1" dirty="0"/>
              <a:t>    </a:t>
            </a:r>
            <a:r>
              <a:rPr lang="en-US" sz="1600" dirty="0"/>
              <a:t>Only</a:t>
            </a:r>
            <a:r>
              <a:rPr lang="en-US" sz="1600" b="1" dirty="0"/>
              <a:t> </a:t>
            </a:r>
            <a:r>
              <a:rPr lang="en-US" sz="1600" dirty="0"/>
              <a:t>Passport </a:t>
            </a:r>
            <a:r>
              <a:rPr lang="en-US" sz="1600" dirty="0" smtClean="0"/>
              <a:t>ID</a:t>
            </a:r>
          </a:p>
          <a:p>
            <a:pPr marL="109537" indent="0">
              <a:buNone/>
            </a:pPr>
            <a:endParaRPr lang="en-US" sz="1800" dirty="0"/>
          </a:p>
          <a:p>
            <a:r>
              <a:rPr lang="en-US" sz="1800" b="1" dirty="0"/>
              <a:t>Best Recharge Option for 8 days Testing?</a:t>
            </a:r>
          </a:p>
          <a:p>
            <a:pPr marL="109537" indent="0" algn="just">
              <a:buNone/>
            </a:pPr>
            <a:r>
              <a:rPr lang="en-US" sz="1800" dirty="0" smtClean="0"/>
              <a:t> </a:t>
            </a:r>
            <a:r>
              <a:rPr lang="en-US" sz="1600" dirty="0" smtClean="0"/>
              <a:t>    Depends </a:t>
            </a:r>
            <a:r>
              <a:rPr lang="en-US" sz="1600" dirty="0"/>
              <a:t>on test cases but in general we </a:t>
            </a:r>
            <a:r>
              <a:rPr lang="en-US" sz="1600" dirty="0" smtClean="0"/>
              <a:t>procure 30 PLN recharge for each SIM</a:t>
            </a:r>
          </a:p>
          <a:p>
            <a:pPr marL="109537" indent="0" algn="jus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for 4~6 </a:t>
            </a:r>
            <a:r>
              <a:rPr lang="en-US" sz="1600" dirty="0"/>
              <a:t>GB and </a:t>
            </a:r>
            <a:r>
              <a:rPr lang="en-US" sz="1600" dirty="0" smtClean="0"/>
              <a:t>Unlimited Calling Services.  To activate this services please get </a:t>
            </a:r>
          </a:p>
          <a:p>
            <a:pPr marL="109537" indent="0" algn="just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the details from online operator wise prepaid plan</a:t>
            </a:r>
            <a:r>
              <a:rPr lang="en-US" sz="1600" dirty="0" smtClean="0"/>
              <a:t>.</a:t>
            </a:r>
            <a:endParaRPr lang="en-US" sz="1600" dirty="0"/>
          </a:p>
          <a:p>
            <a:pPr marL="109537" indent="0">
              <a:buNone/>
            </a:pPr>
            <a:r>
              <a:rPr lang="en-US" sz="1800" b="1" dirty="0"/>
              <a:t>  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Orange 5G &amp; T-Mobile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Edge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Czapelska 39-33,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04-066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Warszawa, 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600" u="sng" dirty="0"/>
              <a:t/>
            </a:r>
            <a:br>
              <a:rPr lang="en-IN" sz="1600" u="sng" dirty="0"/>
            </a:br>
            <a:r>
              <a:rPr lang="en-IN" sz="1600" dirty="0" smtClean="0"/>
              <a:t> </a:t>
            </a:r>
            <a:r>
              <a:rPr lang="en-IN" sz="1600" dirty="0"/>
              <a:t>52.243506, 21.087792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543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 5G &amp; T-Mobile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Near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Taśmowa 7, 02-677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600" u="sng" dirty="0"/>
              <a:t/>
            </a:r>
            <a:br>
              <a:rPr lang="en-IN" sz="1600" u="sng" dirty="0"/>
            </a:br>
            <a:r>
              <a:rPr lang="en-IN" sz="1600" dirty="0" smtClean="0"/>
              <a:t> </a:t>
            </a:r>
            <a:r>
              <a:rPr lang="en-IN" sz="1600" dirty="0"/>
              <a:t>52.179987, </a:t>
            </a:r>
            <a:r>
              <a:rPr lang="en-IN" sz="1600" dirty="0" smtClean="0"/>
              <a:t>20.989664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4580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 5G &amp; Plus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Edge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Czapelska 39-33, 04-066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600" u="sng" dirty="0"/>
              <a:t/>
            </a:r>
            <a:br>
              <a:rPr lang="en-IN" sz="1600" u="sng" dirty="0"/>
            </a:br>
            <a:r>
              <a:rPr lang="en-IN" sz="1600" dirty="0" smtClean="0"/>
              <a:t> </a:t>
            </a:r>
            <a:r>
              <a:rPr lang="en-IN" sz="1600" dirty="0"/>
              <a:t>52.243506, 21.087792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858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Near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Konstruktorska 4, 02-673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600" u="sng" dirty="0"/>
              <a:t/>
            </a:r>
            <a:br>
              <a:rPr lang="en-IN" sz="1600" u="sng" dirty="0"/>
            </a:br>
            <a:r>
              <a:rPr lang="en-IN" sz="1600" dirty="0" smtClean="0"/>
              <a:t> </a:t>
            </a:r>
            <a:r>
              <a:rPr lang="en-IN" sz="1600" dirty="0"/>
              <a:t>52.185935, 20.994781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981950" cy="46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Near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aleje Jerozolimskie 156,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600" u="sng" dirty="0"/>
              <a:t/>
            </a:r>
            <a:br>
              <a:rPr lang="en-IN" sz="1600" u="sng" dirty="0"/>
            </a:br>
            <a:r>
              <a:rPr lang="en-IN" sz="1600" dirty="0" smtClean="0"/>
              <a:t> </a:t>
            </a:r>
            <a:r>
              <a:rPr lang="en-IN" sz="1600" dirty="0"/>
              <a:t>52.210355, 20.948026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7315200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Drive Route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5G to 4G &amp; 4G to 5G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(Aleja Komisji Edukacji Narodowej, 02-722 Warszawa, Poland) </a:t>
            </a: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(Służew, 02-695 Warsaw, Poland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48966"/>
            <a:ext cx="69913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Drive Route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5G to 4G &amp; 4G to 5G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(Stokłosy, Warsaw, Poland) to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(Jana Maklakiewicza 12, 02-642 Warszawa, Poland)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51" y="1066800"/>
            <a:ext cx="6064849" cy="49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Drive Route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5G to 4G &amp; 4G to 5G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(Pomnik Ławki Szkolnej, Wybrzeże Kościuszkowskie 35, 00-379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Warszawa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Poland) to (Wincentego Rzymowskiego, 02-697 Warszawa, Poland)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6858000" cy="50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WARSAW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POLAND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08918"/>
              </p:ext>
            </p:extLst>
          </p:nvPr>
        </p:nvGraphicFramePr>
        <p:xfrm>
          <a:off x="1752600" y="1537128"/>
          <a:ext cx="5257800" cy="307848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Poland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Warsaw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+2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 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3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16149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T-Mobile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 Drive Route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5G to 4G &amp; 4G to 5G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(Platforma Dystrybucyjna Wydawnictw Sp. z o.o., Wincentego </a:t>
            </a:r>
            <a: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N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Rzymowskiego </a:t>
            </a:r>
            <a:r>
              <a:rPr lang="pl-PL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28, 02-697 Warszawa, Poland) to (Służew, 02-695 Warsaw, Poland)</a:t>
            </a:r>
            <a:r>
              <a:rPr lang="en-IN" sz="1600" u="sng" dirty="0" smtClean="0"/>
              <a:t/>
            </a:r>
            <a:br>
              <a:rPr lang="en-IN" sz="1600" u="sng" dirty="0" smtClean="0"/>
            </a:b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7010400" cy="49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Operator 4G Near </a:t>
            </a:r>
            <a:r>
              <a:rPr lang="en-US" sz="16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sz="1200" u="sng" dirty="0" err="1"/>
              <a:t>P</a:t>
            </a:r>
            <a:r>
              <a:rPr lang="en-IN" sz="1200" u="sng" dirty="0" err="1" smtClean="0"/>
              <a:t>olitechnika</a:t>
            </a:r>
            <a:r>
              <a:rPr lang="en-IN" sz="1200" u="sng" dirty="0" smtClean="0"/>
              <a:t> </a:t>
            </a:r>
            <a:r>
              <a:rPr lang="en-IN" sz="1200" u="sng" dirty="0" err="1" smtClean="0"/>
              <a:t>warszawska</a:t>
            </a:r>
            <a:r>
              <a:rPr lang="en-IN" sz="1200" u="sng" dirty="0" smtClean="0"/>
              <a:t/>
            </a:r>
            <a:br>
              <a:rPr lang="en-IN" sz="1200" u="sng" dirty="0" smtClean="0"/>
            </a:br>
            <a:r>
              <a:rPr lang="en-IN" sz="1200" u="sng" dirty="0"/>
              <a:t/>
            </a:r>
            <a:br>
              <a:rPr lang="en-IN" sz="1200" u="sng" dirty="0"/>
            </a:br>
            <a:r>
              <a:rPr lang="en-IN" sz="1200" dirty="0" smtClean="0"/>
              <a:t> Lat:52.2045588 Lat:20.9939397</a:t>
            </a:r>
            <a:r>
              <a:rPr lang="en-IN" sz="1200" dirty="0"/>
              <a:t/>
            </a:r>
            <a:br>
              <a:rPr lang="en-IN" sz="1200" dirty="0"/>
            </a:b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807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675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27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Service </a:t>
            </a:r>
            <a:r>
              <a:rPr lang="en-US" sz="27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Location</a:t>
            </a:r>
            <a:r>
              <a:rPr lang="en-US" sz="22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Regus </a:t>
            </a:r>
            <a:r>
              <a:rPr lang="en-US" sz="22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sloec</a:t>
            </a:r>
            <a:r>
              <a:rPr lang="en-US" sz="2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800" dirty="0"/>
              <a:t>Lat:52.2324427 Lat:21.036711,17</a:t>
            </a:r>
            <a:br>
              <a:rPr lang="en-IN" sz="1800" dirty="0"/>
            </a:br>
            <a:r>
              <a:rPr lang="en-US" sz="1800" dirty="0" smtClean="0">
                <a:effectLst/>
              </a:rPr>
              <a:t> </a:t>
            </a:r>
            <a:r>
              <a:rPr lang="en-IN" sz="1800" dirty="0">
                <a:effectLst/>
              </a:rPr>
              <a:t/>
            </a:r>
            <a:br>
              <a:rPr lang="en-IN" sz="1800" dirty="0">
                <a:effectLst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066800"/>
            <a:ext cx="8258175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IRAT </a:t>
            </a:r>
            <a:r>
              <a:rPr lang="en-US" sz="22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Location 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ibis Styles 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Warszawa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200" dirty="0"/>
              <a:t>Lat:52.2346922 Lat:20.9911446,18</a:t>
            </a:r>
            <a:br>
              <a:rPr lang="en-IN" sz="1200" dirty="0"/>
            </a:br>
            <a:r>
              <a:rPr lang="en-US" sz="2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534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483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b="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Mixed Mobility Coverage</a:t>
            </a:r>
            <a:r>
              <a:rPr lang="en-US" sz="22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en-US" sz="2200" u="sng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nauki</a:t>
            </a:r>
            <a:r>
              <a:rPr lang="en-US" sz="22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100" dirty="0" err="1" smtClean="0"/>
              <a:t>Lat</a:t>
            </a:r>
            <a:r>
              <a:rPr lang="en-IN" sz="1100" dirty="0"/>
              <a:t>: 52.2418585 </a:t>
            </a:r>
            <a:r>
              <a:rPr lang="en-IN" sz="1100" dirty="0" err="1" smtClean="0"/>
              <a:t>Lat</a:t>
            </a:r>
            <a:r>
              <a:rPr lang="en-IN" sz="1100" dirty="0"/>
              <a:t>: 21.0265384</a:t>
            </a:r>
            <a:endParaRPr lang="en-IN" sz="11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838200"/>
            <a:ext cx="814387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Band Handover </a:t>
            </a:r>
            <a:r>
              <a:rPr lang="en-US" sz="1600" b="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Area: </a:t>
            </a:r>
            <a:r>
              <a:rPr lang="en-US" sz="16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en-US" sz="160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nauki</a:t>
            </a:r>
            <a:r>
              <a:rPr lang="en-US" sz="1600" b="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52.2418585 </a:t>
            </a: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21.0265384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7958137" cy="43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5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20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T-Mobile </a:t>
            </a:r>
            <a:r>
              <a:rPr lang="en-US" sz="22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</a:t>
            </a:r>
            <a:r>
              <a:rPr lang="en-US" sz="2200" u="sng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en-US" sz="1600" u="sng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Nauki</a:t>
            </a:r>
            <a: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dirty="0"/>
              <a:t>Lat:52.2418581 Lat:21.0243498</a:t>
            </a:r>
            <a:br>
              <a:rPr lang="en-IN" sz="1600" dirty="0"/>
            </a:br>
            <a:endParaRPr lang="en-IN" sz="1600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914400"/>
            <a:ext cx="7953375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1417639"/>
            <a:ext cx="7943850" cy="4474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4G Cell </a:t>
            </a:r>
            <a:r>
              <a:rPr lang="en-US" sz="1800" b="0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</a:t>
            </a:r>
            <a:r>
              <a:rPr lang="en-US" sz="180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lang="en-US" sz="180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Gromada</a:t>
            </a:r>
            <a:r>
              <a:rPr lang="en-US" sz="18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100" dirty="0" err="1"/>
              <a:t>Lat</a:t>
            </a:r>
            <a:r>
              <a:rPr lang="en-IN" sz="1100" dirty="0"/>
              <a:t>: 52.2342629 </a:t>
            </a:r>
            <a:r>
              <a:rPr lang="en-IN" sz="1100" dirty="0" err="1"/>
              <a:t>Lat</a:t>
            </a:r>
            <a:r>
              <a:rPr lang="en-IN" sz="1100" dirty="0"/>
              <a:t>: 21.012582,17</a:t>
            </a:r>
          </a:p>
        </p:txBody>
      </p:sp>
    </p:spTree>
    <p:extLst>
      <p:ext uri="{BB962C8B-B14F-4D97-AF65-F5344CB8AC3E}">
        <p14:creationId xmlns:p14="http://schemas.microsoft.com/office/powerpoint/2010/main" val="151006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101" y="1143000"/>
            <a:ext cx="7031499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Crowded Area: </a:t>
            </a:r>
            <a:r>
              <a:rPr lang="en-US" sz="1800" b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zloty </a:t>
            </a:r>
            <a:r>
              <a:rPr lang="en-US" sz="1800" b="0" u="sng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terasy</a:t>
            </a:r>
            <a:r>
              <a:rPr lang="en-US" sz="1800" b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u="sng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mall</a:t>
            </a:r>
            <a:br>
              <a:rPr lang="en-US" sz="1800" b="0" u="sng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52.2299789 </a:t>
            </a:r>
            <a:r>
              <a:rPr lang="en-I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Lat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21.0003887</a:t>
            </a:r>
            <a:endParaRPr lang="en-IN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97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 Popular Android Apps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6553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dojade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Gdansk4U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Dictionary Linguee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Duo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Google Translate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Memrise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Phrasebook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Quizlet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Rosetta Stone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Speak Tribe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Mytaxi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Yanosik.pl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56447"/>
            <a:ext cx="830580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93" y="2318422"/>
            <a:ext cx="8364407" cy="361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Poland: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3373"/>
              </p:ext>
            </p:extLst>
          </p:nvPr>
        </p:nvGraphicFramePr>
        <p:xfrm>
          <a:off x="457200" y="1397000"/>
          <a:ext cx="807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general emergency phone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Brigade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Road Assistance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86322"/>
              </p:ext>
            </p:extLst>
          </p:nvPr>
        </p:nvGraphicFramePr>
        <p:xfrm>
          <a:off x="152399" y="2666998"/>
          <a:ext cx="8839201" cy="1610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767">
                  <a:extLst>
                    <a:ext uri="{9D8B030D-6E8A-4147-A177-3AD203B41FA5}">
                      <a16:colId xmlns=""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=""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="" xmlns:a16="http://schemas.microsoft.com/office/drawing/2014/main" val="532778016"/>
                    </a:ext>
                  </a:extLst>
                </a:gridCol>
                <a:gridCol w="5217724">
                  <a:extLst>
                    <a:ext uri="{9D8B030D-6E8A-4147-A177-3AD203B41FA5}">
                      <a16:colId xmlns=""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T-Mobile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900/1800, W-CDMA 2100, LTE 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800/1800/2100/2600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NR n1-(5,10,15,20)MHz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900/1800, W-CDMA 2100, LTE 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800/1800/2100/2600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NR n1-(5,10,15,20)MHz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4097279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CDMA-420,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900/1800</a:t>
                      </a:r>
                      <a:r>
                        <a:rPr kumimoji="0"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UMTS-900/2100, 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800/</a:t>
                      </a:r>
                      <a:r>
                        <a:rPr kumimoji="0"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900/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1800/2100/2600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NR n1-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(10,15,20)MHz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773098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900/1800, UMTS-900/2100, LTE 800/1800/2100/2600, 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NR n41-</a:t>
                      </a:r>
                      <a:r>
                        <a:rPr kumimoji="0" lang="en-IN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(5,10,15,20)MHz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9201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8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820713"/>
            <a:ext cx="9144000" cy="571024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19969"/>
              </p:ext>
            </p:extLst>
          </p:nvPr>
        </p:nvGraphicFramePr>
        <p:xfrm>
          <a:off x="381000" y="1774825"/>
          <a:ext cx="8229600" cy="1669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685">
                  <a:extLst>
                    <a:ext uri="{9D8B030D-6E8A-4147-A177-3AD203B41FA5}">
                      <a16:colId xmlns="" xmlns:a16="http://schemas.microsoft.com/office/drawing/2014/main" val="2854263269"/>
                    </a:ext>
                  </a:extLst>
                </a:gridCol>
                <a:gridCol w="1164084">
                  <a:extLst>
                    <a:ext uri="{9D8B030D-6E8A-4147-A177-3AD203B41FA5}">
                      <a16:colId xmlns="" xmlns:a16="http://schemas.microsoft.com/office/drawing/2014/main" val="104173387"/>
                    </a:ext>
                  </a:extLst>
                </a:gridCol>
                <a:gridCol w="2392127">
                  <a:extLst>
                    <a:ext uri="{9D8B030D-6E8A-4147-A177-3AD203B41FA5}">
                      <a16:colId xmlns="" xmlns:a16="http://schemas.microsoft.com/office/drawing/2014/main" val="3008806449"/>
                    </a:ext>
                  </a:extLst>
                </a:gridCol>
                <a:gridCol w="2387864">
                  <a:extLst>
                    <a:ext uri="{9D8B030D-6E8A-4147-A177-3AD203B41FA5}">
                      <a16:colId xmlns="" xmlns:a16="http://schemas.microsoft.com/office/drawing/2014/main" val="3383825072"/>
                    </a:ext>
                  </a:extLst>
                </a:gridCol>
                <a:gridCol w="1773840">
                  <a:extLst>
                    <a:ext uri="{9D8B030D-6E8A-4147-A177-3AD203B41FA5}">
                      <a16:colId xmlns="" xmlns:a16="http://schemas.microsoft.com/office/drawing/2014/main" val="5393141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Balance Check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Customer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Voice Mail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56452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T-Mobile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*101#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602950000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897026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</a:t>
                      </a:r>
                    </a:p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*101#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225777755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033426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*124#</a:t>
                      </a:r>
                      <a:endParaRPr kumimoji="0"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700 / 3970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0" i="0" u="none" strike="noStrike" kern="120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*501</a:t>
                      </a:r>
                      <a:endParaRPr kumimoji="0" lang="en-IN" sz="1100" b="0" i="0" u="none" strike="noStrike" kern="1200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*180#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*500 /</a:t>
                      </a:r>
                      <a:r>
                        <a:rPr lang="en-US" sz="1100" b="0" i="0" u="none" strike="noStrike" baseline="0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*600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*200</a:t>
                      </a:r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820713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5G Band details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of all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operators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1256"/>
              </p:ext>
            </p:extLst>
          </p:nvPr>
        </p:nvGraphicFramePr>
        <p:xfrm>
          <a:off x="228600" y="1981199"/>
          <a:ext cx="8686800" cy="3581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143000"/>
                <a:gridCol w="1066800"/>
                <a:gridCol w="1066800"/>
                <a:gridCol w="990600"/>
                <a:gridCol w="990600"/>
                <a:gridCol w="1104900"/>
                <a:gridCol w="1104900"/>
              </a:tblGrid>
              <a:tr h="8077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Operator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NR Band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5 MHz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10 MHz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15 MHz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20 MHz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/>
                        <a:t>EN-DC comb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dirty="0" smtClean="0"/>
                        <a:t>FR1 (0.45~6GHz) Sub6</a:t>
                      </a:r>
                      <a:endParaRPr lang="en-IN" sz="1000" dirty="0"/>
                    </a:p>
                  </a:txBody>
                  <a:tcPr marL="0" marR="0" marT="0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67624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ORANGE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B7-n1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n1(2110 MHz-2170 MHz)</a:t>
                      </a:r>
                    </a:p>
                  </a:txBody>
                  <a:tcPr marL="0" marR="0" marT="0" marB="0" anchor="ctr"/>
                </a:tc>
              </a:tr>
              <a:tr h="69912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T-MOBILE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B3-n1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n1(2110 MHz-2170 MHz)</a:t>
                      </a:r>
                    </a:p>
                  </a:txBody>
                  <a:tcPr marL="0" marR="0" marT="0" marB="0" anchor="ctr"/>
                </a:tc>
              </a:tr>
              <a:tr h="69912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PLAY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B3-n1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n1(2110 MHz-2170 MHz)</a:t>
                      </a:r>
                    </a:p>
                  </a:txBody>
                  <a:tcPr marL="0" marR="0" marT="0" marB="0" anchor="ctr"/>
                </a:tc>
              </a:tr>
              <a:tr h="69912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PLUS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 </a:t>
                      </a: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NO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B3-n41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/>
                        </a:rPr>
                        <a:t>n41(2496 MHz-2690 MHz)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5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6287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Manual APN Settings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44889" name="Text Box 857"/>
          <p:cNvSpPr txBox="1">
            <a:spLocks noChangeArrowheads="1"/>
          </p:cNvSpPr>
          <p:nvPr/>
        </p:nvSpPr>
        <p:spPr bwMode="auto">
          <a:xfrm>
            <a:off x="190500" y="1360604"/>
            <a:ext cx="876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Attached is a sheet which has Manual APN Settings for all operators </a:t>
            </a:r>
            <a:r>
              <a:rPr lang="en-US" sz="2000" dirty="0" smtClean="0">
                <a:latin typeface="Calibri" pitchFamily="34" charset="0"/>
              </a:rPr>
              <a:t>in (POLAND)</a:t>
            </a:r>
            <a:endParaRPr lang="en-US" sz="2000" dirty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79815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371510"/>
              </p:ext>
            </p:extLst>
          </p:nvPr>
        </p:nvGraphicFramePr>
        <p:xfrm>
          <a:off x="1066800" y="1442711"/>
          <a:ext cx="7620000" cy="3394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=""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=""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=""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 MHz (CA_3A_7A) (Cat.6) </a:t>
                      </a:r>
                      <a:br>
                        <a:rPr kumimoji="0" lang="en-I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MHz (CA_3A_7A_20A) (Cat.9) </a:t>
                      </a:r>
                      <a:endParaRPr lang="en-US" sz="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</a:t>
                      </a: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7026109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MHz (Cat.4) 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 MHz (CA_1A_3A_7A) (Cat.9) 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 MHz (CA_1A_7A_20A) (Cat.9) 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 MHz (CA_3A_7A_20A) (Cat.9) </a:t>
                      </a:r>
                      <a:endParaRPr lang="en-US" sz="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08302"/>
              </p:ext>
            </p:extLst>
          </p:nvPr>
        </p:nvGraphicFramePr>
        <p:xfrm>
          <a:off x="1066800" y="1442711"/>
          <a:ext cx="7620000" cy="372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474">
                  <a:extLst>
                    <a:ext uri="{9D8B030D-6E8A-4147-A177-3AD203B41FA5}">
                      <a16:colId xmlns="" xmlns:a16="http://schemas.microsoft.com/office/drawing/2014/main" val="1832570004"/>
                    </a:ext>
                  </a:extLst>
                </a:gridCol>
                <a:gridCol w="2751545">
                  <a:extLst>
                    <a:ext uri="{9D8B030D-6E8A-4147-A177-3AD203B41FA5}">
                      <a16:colId xmlns="" xmlns:a16="http://schemas.microsoft.com/office/drawing/2014/main" val="1367064958"/>
                    </a:ext>
                  </a:extLst>
                </a:gridCol>
                <a:gridCol w="2755981">
                  <a:extLst>
                    <a:ext uri="{9D8B030D-6E8A-4147-A177-3AD203B41FA5}">
                      <a16:colId xmlns="" xmlns:a16="http://schemas.microsoft.com/office/drawing/2014/main" val="3883079852"/>
                    </a:ext>
                  </a:extLst>
                </a:gridCol>
              </a:tblGrid>
              <a:tr h="18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Features/Services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Supports(Yes/No)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131706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T-MOBILE</a:t>
                      </a: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39241237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88411926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406279953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780853752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15344350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497621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 QAM </a:t>
                      </a:r>
                      <a:b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MHz (CA_3A_7A_20A) (Cat.9) </a:t>
                      </a:r>
                      <a:b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MHz (CA_3A_7A_20A)</a:t>
                      </a:r>
                      <a:b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[256 QAM] (Cat.11) </a:t>
                      </a:r>
                      <a:endParaRPr lang="en-US" sz="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107553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9078519"/>
                  </a:ext>
                </a:extLst>
              </a:tr>
              <a:tr h="17381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28703530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874569699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025447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Yes(3G)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417241566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702610918"/>
                  </a:ext>
                </a:extLst>
              </a:tr>
              <a:tr h="1738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1096179278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kumimoji="0" lang="en-IN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 QAM</a:t>
                      </a: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MHz (Cat.4) 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MHz (CA_3A_7A) (Cat.6) 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 MHz (CA_1A_3A_7A)</a:t>
                      </a:r>
                      <a:b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IN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[256 QAM] (Cat.11) </a:t>
                      </a:r>
                      <a:endParaRPr lang="en-US" sz="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38817016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04" marR="8604" marT="8604" marB="0" anchor="ctr"/>
                </a:tc>
                <a:extLst>
                  <a:ext uri="{0D108BD9-81ED-4DB2-BD59-A6C34878D82A}">
                    <a16:rowId xmlns="" xmlns:a16="http://schemas.microsoft.com/office/drawing/2014/main" val="29242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1180</TotalTime>
  <Words>645</Words>
  <Application>Microsoft Office PowerPoint</Application>
  <PresentationFormat>On-screen Show (4:3)</PresentationFormat>
  <Paragraphs>255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Arial</vt:lpstr>
      <vt:lpstr>Calibri</vt:lpstr>
      <vt:lpstr>Cambria</vt:lpstr>
      <vt:lpstr>等线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Worksheet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Orange 5G &amp; T-Mobile 5G Edge Cell Location: Czapelska 39-33,  04-066 Warszawa, Poland   52.243506, 21.087792   </vt:lpstr>
      <vt:lpstr>Play 5G &amp; T-Mobile 5G Near Cell Location: Taśmowa 7, 02-677  Warszawa, Poland   52.179987, 20.989664   </vt:lpstr>
      <vt:lpstr>Play 5G &amp; Plus 5G Edge Cell Location: Czapelska 39-33, 04-066  Warszawa, Poland   52.243506, 21.087792   </vt:lpstr>
      <vt:lpstr>Plus 5G Near Cell Location: Konstruktorska 4, 02-673  Warszawa, Poland   52.185935, 20.994781   </vt:lpstr>
      <vt:lpstr>Orange 5G Near Cell Location: aleje Jerozolimskie 156,  Warszawa, Poland   52.210355, 20.948026   </vt:lpstr>
      <vt:lpstr>Orange 5G Drive Route Location: 5G to 4G &amp; 4G to 5G   (Aleja Komisji Edukacji Narodowej, 02-722 Warszawa, Poland) to  (Służew, 02-695 Warsaw, Poland    </vt:lpstr>
      <vt:lpstr>Play 5G Drive Route Location: 5G to 4G &amp; 4G to 5G  (Stokłosy, Warsaw, Poland) to  (Jana Maklakiewicza 12, 02-642 Warszawa, Poland)    </vt:lpstr>
      <vt:lpstr>Plus 5G Drive Route Location: 5G to 4G &amp; 4G to 5G  (Pomnik Ławki Szkolnej, Wybrzeże Kościuszkowskie 35, 00-379  Warszawa, Poland) to (Wincentego Rzymowskiego, 02-697 Warszawa, Poland)    </vt:lpstr>
      <vt:lpstr>T-Mobile 5G Drive Route Location: 5G to 4G &amp; 4G to 5G  (Platforma Dystrybucyjna Wydawnictw Sp. z o.o., Wincentego  Rzymowskiego 28, 02-697 Warszawa, Poland) to (Służew, 02-695 Warsaw, Poland)    </vt:lpstr>
      <vt:lpstr>ALL Operator 4G Near Cell Location: Politechnika warszawska   Lat:52.2045588 Lat:20.9939397   </vt:lpstr>
      <vt:lpstr>Out Of Service  Location: Regus sloec  Lat:52.2324427 Lat:21.036711,17      </vt:lpstr>
      <vt:lpstr> IRAT  Location ibis Styles Warszawa Lat:52.2346922 Lat:20.9911446,18       </vt:lpstr>
      <vt:lpstr>Mixed Mobility Coverage: centrum nauki Lat: 52.2418585 Lat: 21.0265384</vt:lpstr>
      <vt:lpstr>Band Handover Area: centrum nauki Lat: 52.2418585 Lat: 21.0265384</vt:lpstr>
      <vt:lpstr>T-Mobile SRVCC:  Centrum Nauki Lat:52.2418581 Lat:21.0243498 </vt:lpstr>
      <vt:lpstr>4G Cell Edge : Hotel Gromada, Lat: 52.2342629 Lat: 21.012582,17</vt:lpstr>
      <vt:lpstr>Crowded Area: zloty terasy mall Lat: 52.2299789 Lat: 21.0003887</vt:lpstr>
      <vt:lpstr> Top Most Popular Android Apps used in POLAND     </vt:lpstr>
      <vt:lpstr>Local EM number used in Poland: 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MT</cp:lastModifiedBy>
  <cp:revision>302</cp:revision>
  <dcterms:created xsi:type="dcterms:W3CDTF">2014-11-21T17:14:24Z</dcterms:created>
  <dcterms:modified xsi:type="dcterms:W3CDTF">2020-09-30T14:10:52Z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